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jpg" ContentType="image/jpg"/>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1270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1270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8142" y="2459482"/>
            <a:ext cx="3289839"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4867" y="2459482"/>
            <a:ext cx="3289839"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1270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1270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1270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6000241" y="10222075"/>
            <a:ext cx="658495" cy="139065"/>
          </a:xfrm>
          <a:prstGeom prst="rect">
            <a:avLst/>
          </a:prstGeom>
        </p:spPr>
        <p:txBody>
          <a:bodyPr wrap="square" lIns="0" tIns="0" rIns="0" bIns="0">
            <a:spAutoFit/>
          </a:bodyPr>
          <a:lstStyle>
            <a:lvl1pPr>
              <a:defRPr sz="800" b="0" i="0">
                <a:solidFill>
                  <a:schemeClr val="tx1"/>
                </a:solidFill>
                <a:latin typeface="Arial"/>
                <a:cs typeface="Arial"/>
              </a:defRPr>
            </a:lvl1pPr>
          </a:lstStyle>
          <a:p>
            <a:pPr marL="1270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slide" Target="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56" y="1916144"/>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56" y="1943583"/>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56" y="1911571"/>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52" y="1911571"/>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716" y="1920717"/>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712" y="1920717"/>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56" y="3068574"/>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56" y="3096013"/>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56" y="3064001"/>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252" y="3064001"/>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716" y="3073148"/>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712" y="3073148"/>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p:nvPr/>
        </p:nvSpPr>
        <p:spPr>
          <a:xfrm>
            <a:off x="457256" y="5949651"/>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15" name="object 15"/>
          <p:cNvSpPr/>
          <p:nvPr/>
        </p:nvSpPr>
        <p:spPr>
          <a:xfrm>
            <a:off x="457256" y="597708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6" name="object 16"/>
          <p:cNvSpPr/>
          <p:nvPr/>
        </p:nvSpPr>
        <p:spPr>
          <a:xfrm>
            <a:off x="457256" y="594507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7" name="object 17"/>
          <p:cNvSpPr/>
          <p:nvPr/>
        </p:nvSpPr>
        <p:spPr>
          <a:xfrm>
            <a:off x="457252" y="594507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8" name="object 18"/>
          <p:cNvSpPr/>
          <p:nvPr/>
        </p:nvSpPr>
        <p:spPr>
          <a:xfrm>
            <a:off x="7093716" y="5954224"/>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9" name="object 19"/>
          <p:cNvSpPr/>
          <p:nvPr/>
        </p:nvSpPr>
        <p:spPr>
          <a:xfrm>
            <a:off x="7093712" y="5954224"/>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20" name="object 20"/>
          <p:cNvSpPr/>
          <p:nvPr/>
        </p:nvSpPr>
        <p:spPr>
          <a:xfrm>
            <a:off x="457256" y="8885604"/>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21" name="object 21"/>
          <p:cNvSpPr/>
          <p:nvPr/>
        </p:nvSpPr>
        <p:spPr>
          <a:xfrm>
            <a:off x="457256" y="8913043"/>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22" name="object 22"/>
          <p:cNvSpPr/>
          <p:nvPr/>
        </p:nvSpPr>
        <p:spPr>
          <a:xfrm>
            <a:off x="457256" y="8881031"/>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23" name="object 23"/>
          <p:cNvSpPr/>
          <p:nvPr/>
        </p:nvSpPr>
        <p:spPr>
          <a:xfrm>
            <a:off x="457252" y="8881031"/>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24" name="object 24"/>
          <p:cNvSpPr/>
          <p:nvPr/>
        </p:nvSpPr>
        <p:spPr>
          <a:xfrm>
            <a:off x="7093716" y="8890177"/>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25" name="object 25"/>
          <p:cNvSpPr/>
          <p:nvPr/>
        </p:nvSpPr>
        <p:spPr>
          <a:xfrm>
            <a:off x="7093712" y="8890178"/>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26" name="object 26"/>
          <p:cNvSpPr txBox="1"/>
          <p:nvPr/>
        </p:nvSpPr>
        <p:spPr>
          <a:xfrm>
            <a:off x="444495" y="417184"/>
            <a:ext cx="6664959" cy="9775825"/>
          </a:xfrm>
          <a:prstGeom prst="rect">
            <a:avLst/>
          </a:prstGeom>
        </p:spPr>
        <p:txBody>
          <a:bodyPr wrap="square" lIns="0" tIns="3810" rIns="0" bIns="0" rtlCol="0" vert="horz">
            <a:spAutoFit/>
          </a:bodyPr>
          <a:lstStyle/>
          <a:p>
            <a:pPr marL="12700" marR="469900">
              <a:lnSpc>
                <a:spcPct val="103499"/>
              </a:lnSpc>
              <a:spcBef>
                <a:spcPts val="30"/>
              </a:spcBef>
            </a:pPr>
            <a:r>
              <a:rPr dirty="0" sz="1450" spc="-10">
                <a:latin typeface="Times New Roman"/>
                <a:cs typeface="Times New Roman"/>
              </a:rPr>
              <a:t>If</a:t>
            </a:r>
            <a:r>
              <a:rPr dirty="0" sz="1450" spc="-5">
                <a:latin typeface="Times New Roman"/>
                <a:cs typeface="Times New Roman"/>
              </a:rPr>
              <a:t> </a:t>
            </a:r>
            <a:r>
              <a:rPr dirty="0" sz="1450" spc="-10">
                <a:latin typeface="Times New Roman"/>
                <a:cs typeface="Times New Roman"/>
              </a:rPr>
              <a:t>you</a:t>
            </a:r>
            <a:r>
              <a:rPr dirty="0" sz="1450">
                <a:latin typeface="Times New Roman"/>
                <a:cs typeface="Times New Roman"/>
              </a:rPr>
              <a:t> </a:t>
            </a:r>
            <a:r>
              <a:rPr dirty="0" sz="1450" spc="-10">
                <a:latin typeface="Times New Roman"/>
                <a:cs typeface="Times New Roman"/>
              </a:rPr>
              <a:t>wanted</a:t>
            </a:r>
            <a:r>
              <a:rPr dirty="0" sz="1450">
                <a:latin typeface="Times New Roman"/>
                <a:cs typeface="Times New Roman"/>
              </a:rPr>
              <a:t> </a:t>
            </a:r>
            <a:r>
              <a:rPr dirty="0" sz="1450" spc="-10">
                <a:latin typeface="Courier New"/>
                <a:cs typeface="Courier New"/>
              </a:rPr>
              <a:t>pt1</a:t>
            </a:r>
            <a:r>
              <a:rPr dirty="0" sz="1450" spc="-509">
                <a:latin typeface="Courier New"/>
                <a:cs typeface="Courier New"/>
              </a:rPr>
              <a:t> </a:t>
            </a:r>
            <a:r>
              <a:rPr dirty="0" sz="1450" spc="-10">
                <a:latin typeface="Times New Roman"/>
                <a:cs typeface="Times New Roman"/>
              </a:rPr>
              <a:t>and</a:t>
            </a:r>
            <a:r>
              <a:rPr dirty="0" sz="1450">
                <a:latin typeface="Times New Roman"/>
                <a:cs typeface="Times New Roman"/>
              </a:rPr>
              <a:t> </a:t>
            </a:r>
            <a:r>
              <a:rPr dirty="0" sz="1450" spc="-10">
                <a:latin typeface="Courier New"/>
                <a:cs typeface="Courier New"/>
              </a:rPr>
              <a:t>pt2</a:t>
            </a:r>
            <a:r>
              <a:rPr dirty="0" sz="1450" spc="-509">
                <a:latin typeface="Courier New"/>
                <a:cs typeface="Courier New"/>
              </a:rPr>
              <a:t> </a:t>
            </a:r>
            <a:r>
              <a:rPr dirty="0" sz="1450" spc="-10">
                <a:latin typeface="Times New Roman"/>
                <a:cs typeface="Times New Roman"/>
              </a:rPr>
              <a:t>to</a:t>
            </a:r>
            <a:r>
              <a:rPr dirty="0" sz="1450" spc="-5">
                <a:latin typeface="Times New Roman"/>
                <a:cs typeface="Times New Roman"/>
              </a:rPr>
              <a:t> </a:t>
            </a:r>
            <a:r>
              <a:rPr dirty="0" sz="1450" spc="-10">
                <a:latin typeface="Times New Roman"/>
                <a:cs typeface="Times New Roman"/>
              </a:rPr>
              <a:t>refer</a:t>
            </a:r>
            <a:r>
              <a:rPr dirty="0" sz="1450">
                <a:latin typeface="Times New Roman"/>
                <a:cs typeface="Times New Roman"/>
              </a:rPr>
              <a:t> </a:t>
            </a:r>
            <a:r>
              <a:rPr dirty="0" sz="1450" spc="-10">
                <a:latin typeface="Times New Roman"/>
                <a:cs typeface="Times New Roman"/>
              </a:rPr>
              <a:t>to</a:t>
            </a:r>
            <a:r>
              <a:rPr dirty="0" sz="1450">
                <a:latin typeface="Times New Roman"/>
                <a:cs typeface="Times New Roman"/>
              </a:rPr>
              <a:t> </a:t>
            </a:r>
            <a:r>
              <a:rPr dirty="0" sz="1450" spc="-10">
                <a:latin typeface="Times New Roman"/>
                <a:cs typeface="Times New Roman"/>
              </a:rPr>
              <a:t>separate</a:t>
            </a:r>
            <a:r>
              <a:rPr dirty="0" sz="1450">
                <a:latin typeface="Times New Roman"/>
                <a:cs typeface="Times New Roman"/>
              </a:rPr>
              <a:t> </a:t>
            </a:r>
            <a:r>
              <a:rPr dirty="0" sz="1450" spc="-10">
                <a:latin typeface="Times New Roman"/>
                <a:cs typeface="Times New Roman"/>
              </a:rPr>
              <a:t>objects,</a:t>
            </a:r>
            <a:r>
              <a:rPr dirty="0" sz="1450">
                <a:latin typeface="Times New Roman"/>
                <a:cs typeface="Times New Roman"/>
              </a:rPr>
              <a:t> </a:t>
            </a:r>
            <a:r>
              <a:rPr dirty="0" sz="1450" spc="-10">
                <a:latin typeface="Times New Roman"/>
                <a:cs typeface="Times New Roman"/>
              </a:rPr>
              <a:t>you</a:t>
            </a:r>
            <a:r>
              <a:rPr dirty="0" sz="1450">
                <a:latin typeface="Times New Roman"/>
                <a:cs typeface="Times New Roman"/>
              </a:rPr>
              <a:t> </a:t>
            </a:r>
            <a:r>
              <a:rPr dirty="0" sz="1450" spc="-10">
                <a:latin typeface="Times New Roman"/>
                <a:cs typeface="Times New Roman"/>
              </a:rPr>
              <a:t>could</a:t>
            </a:r>
            <a:r>
              <a:rPr dirty="0" sz="1450" spc="-5">
                <a:latin typeface="Times New Roman"/>
                <a:cs typeface="Times New Roman"/>
              </a:rPr>
              <a:t> </a:t>
            </a:r>
            <a:r>
              <a:rPr dirty="0" sz="1450" spc="-10">
                <a:latin typeface="Times New Roman"/>
                <a:cs typeface="Times New Roman"/>
              </a:rPr>
              <a:t>use</a:t>
            </a:r>
            <a:r>
              <a:rPr dirty="0" sz="1450">
                <a:latin typeface="Times New Roman"/>
                <a:cs typeface="Times New Roman"/>
              </a:rPr>
              <a:t> </a:t>
            </a:r>
            <a:r>
              <a:rPr dirty="0" sz="1450" spc="-10">
                <a:latin typeface="Times New Roman"/>
                <a:cs typeface="Times New Roman"/>
              </a:rPr>
              <a:t>separate</a:t>
            </a:r>
            <a:r>
              <a:rPr dirty="0" sz="1450">
                <a:latin typeface="Times New Roman"/>
                <a:cs typeface="Times New Roman"/>
              </a:rPr>
              <a:t> </a:t>
            </a:r>
            <a:r>
              <a:rPr dirty="0" sz="1450" spc="-10">
                <a:latin typeface="Courier New"/>
                <a:cs typeface="Courier New"/>
              </a:rPr>
              <a:t>new  </a:t>
            </a:r>
            <a:r>
              <a:rPr dirty="0" sz="1450" spc="-15">
                <a:latin typeface="Courier New"/>
                <a:cs typeface="Courier New"/>
              </a:rPr>
              <a:t>Point()</a:t>
            </a:r>
            <a:r>
              <a:rPr dirty="0" sz="1450" spc="-434">
                <a:latin typeface="Courier New"/>
                <a:cs typeface="Courier New"/>
              </a:rPr>
              <a:t> </a:t>
            </a:r>
            <a:r>
              <a:rPr dirty="0" sz="1450" spc="-10">
                <a:latin typeface="Times New Roman"/>
                <a:cs typeface="Times New Roman"/>
              </a:rPr>
              <a:t>statements on lines 6–7 to create separate objects, as shown here:</a:t>
            </a:r>
            <a:endParaRPr sz="1450">
              <a:latin typeface="Times New Roman"/>
              <a:cs typeface="Times New Roman"/>
            </a:endParaRPr>
          </a:p>
          <a:p>
            <a:pPr marL="259079" marR="4257675">
              <a:lnSpc>
                <a:spcPts val="1220"/>
              </a:lnSpc>
              <a:spcBef>
                <a:spcPts val="819"/>
              </a:spcBef>
            </a:pPr>
            <a:r>
              <a:rPr dirty="0" sz="1050" spc="10">
                <a:latin typeface="Courier New"/>
                <a:cs typeface="Courier New"/>
              </a:rPr>
              <a:t>pt1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Point(100, 100);  pt2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Point(100,</a:t>
            </a:r>
            <a:r>
              <a:rPr dirty="0" sz="1050" spc="5">
                <a:latin typeface="Courier New"/>
                <a:cs typeface="Courier New"/>
              </a:rPr>
              <a:t> </a:t>
            </a:r>
            <a:r>
              <a:rPr dirty="0" sz="1050" spc="10">
                <a:latin typeface="Courier New"/>
                <a:cs typeface="Courier New"/>
              </a:rPr>
              <a:t>100);</a:t>
            </a:r>
            <a:endParaRPr sz="1050">
              <a:latin typeface="Courier New"/>
              <a:cs typeface="Courier New"/>
            </a:endParaRPr>
          </a:p>
          <a:p>
            <a:pPr marL="12700" marR="69850">
              <a:lnSpc>
                <a:spcPts val="1660"/>
              </a:lnSpc>
              <a:spcBef>
                <a:spcPts val="810"/>
              </a:spcBef>
            </a:pPr>
            <a:r>
              <a:rPr dirty="0" sz="1450" spc="-10">
                <a:latin typeface="Times New Roman"/>
                <a:cs typeface="Times New Roman"/>
              </a:rPr>
              <a:t>References in Java become particularly important when </a:t>
            </a:r>
            <a:r>
              <a:rPr dirty="0" sz="1450" spc="-15">
                <a:latin typeface="Times New Roman"/>
                <a:cs typeface="Times New Roman"/>
              </a:rPr>
              <a:t>arguments </a:t>
            </a:r>
            <a:r>
              <a:rPr dirty="0" sz="1450" spc="-10">
                <a:latin typeface="Times New Roman"/>
                <a:cs typeface="Times New Roman"/>
              </a:rPr>
              <a:t>are passed to methods.  </a:t>
            </a:r>
            <a:r>
              <a:rPr dirty="0" sz="1450" spc="-60">
                <a:latin typeface="Times New Roman"/>
                <a:cs typeface="Times New Roman"/>
              </a:rPr>
              <a:t>You </a:t>
            </a:r>
            <a:r>
              <a:rPr dirty="0" sz="1450" spc="-10">
                <a:latin typeface="Times New Roman"/>
                <a:cs typeface="Times New Roman"/>
              </a:rPr>
              <a:t>learn more about this later</a:t>
            </a:r>
            <a:r>
              <a:rPr dirty="0" sz="1450" spc="65">
                <a:latin typeface="Times New Roman"/>
                <a:cs typeface="Times New Roman"/>
              </a:rPr>
              <a:t> </a:t>
            </a:r>
            <a:r>
              <a:rPr dirty="0" sz="1450" spc="-25">
                <a:latin typeface="Times New Roman"/>
                <a:cs typeface="Times New Roman"/>
              </a:rPr>
              <a:t>today.</a:t>
            </a:r>
            <a:endParaRPr sz="1450">
              <a:latin typeface="Times New Roman"/>
              <a:cs typeface="Times New Roman"/>
            </a:endParaRPr>
          </a:p>
          <a:p>
            <a:pPr>
              <a:lnSpc>
                <a:spcPct val="100000"/>
              </a:lnSpc>
              <a:spcBef>
                <a:spcPts val="45"/>
              </a:spcBef>
            </a:pPr>
            <a:endParaRPr sz="1350">
              <a:latin typeface="Times New Roman"/>
              <a:cs typeface="Times New Roman"/>
            </a:endParaRPr>
          </a:p>
          <a:p>
            <a:pPr marL="131445">
              <a:lnSpc>
                <a:spcPct val="100000"/>
              </a:lnSpc>
            </a:pPr>
            <a:r>
              <a:rPr dirty="0" sz="1450" spc="-10" b="1">
                <a:solidFill>
                  <a:srgbClr val="57595B"/>
                </a:solidFill>
                <a:latin typeface="Times New Roman"/>
                <a:cs typeface="Times New Roman"/>
              </a:rPr>
              <a:t>Note</a:t>
            </a:r>
            <a:endParaRPr sz="1450">
              <a:latin typeface="Times New Roman"/>
              <a:cs typeface="Times New Roman"/>
            </a:endParaRPr>
          </a:p>
          <a:p>
            <a:pPr algn="just" marL="259079" marR="633095">
              <a:lnSpc>
                <a:spcPts val="1660"/>
              </a:lnSpc>
              <a:spcBef>
                <a:spcPts val="760"/>
              </a:spcBef>
            </a:pPr>
            <a:r>
              <a:rPr dirty="0" sz="1450" spc="-10">
                <a:latin typeface="Times New Roman"/>
                <a:cs typeface="Times New Roman"/>
              </a:rPr>
              <a:t>Java has no explicit pointers </a:t>
            </a:r>
            <a:r>
              <a:rPr dirty="0" sz="1450" spc="-5">
                <a:latin typeface="Times New Roman"/>
                <a:cs typeface="Times New Roman"/>
              </a:rPr>
              <a:t>or </a:t>
            </a:r>
            <a:r>
              <a:rPr dirty="0" sz="1450" spc="-10">
                <a:latin typeface="Times New Roman"/>
                <a:cs typeface="Times New Roman"/>
              </a:rPr>
              <a:t>pointer arithmetic, unlike C and C++. By using  references and Java arrays, you can duplicate most pointer capabilities without  many </a:t>
            </a:r>
            <a:r>
              <a:rPr dirty="0" sz="1450" spc="-5">
                <a:latin typeface="Times New Roman"/>
                <a:cs typeface="Times New Roman"/>
              </a:rPr>
              <a:t>of </a:t>
            </a:r>
            <a:r>
              <a:rPr dirty="0" sz="1450" spc="-10">
                <a:latin typeface="Times New Roman"/>
                <a:cs typeface="Times New Roman"/>
              </a:rPr>
              <a:t>their</a:t>
            </a:r>
            <a:r>
              <a:rPr dirty="0" sz="1450" spc="-5">
                <a:latin typeface="Times New Roman"/>
                <a:cs typeface="Times New Roman"/>
              </a:rPr>
              <a:t> </a:t>
            </a:r>
            <a:r>
              <a:rPr dirty="0" sz="1450" spc="-10">
                <a:latin typeface="Times New Roman"/>
                <a:cs typeface="Times New Roman"/>
              </a:rPr>
              <a:t>drawbacks.</a:t>
            </a:r>
            <a:endParaRPr sz="1450">
              <a:latin typeface="Times New Roman"/>
              <a:cs typeface="Times New Roman"/>
            </a:endParaRPr>
          </a:p>
          <a:p>
            <a:pPr>
              <a:lnSpc>
                <a:spcPct val="100000"/>
              </a:lnSpc>
              <a:spcBef>
                <a:spcPts val="30"/>
              </a:spcBef>
            </a:pPr>
            <a:endParaRPr sz="2000">
              <a:latin typeface="Times New Roman"/>
              <a:cs typeface="Times New Roman"/>
            </a:endParaRPr>
          </a:p>
          <a:p>
            <a:pPr marL="12700">
              <a:lnSpc>
                <a:spcPct val="100000"/>
              </a:lnSpc>
            </a:pPr>
            <a:r>
              <a:rPr dirty="0" sz="1650" spc="-5" b="1">
                <a:latin typeface="Times New Roman"/>
                <a:cs typeface="Times New Roman"/>
              </a:rPr>
              <a:t>Casting Objects </a:t>
            </a:r>
            <a:r>
              <a:rPr dirty="0" sz="1650" b="1">
                <a:latin typeface="Times New Roman"/>
                <a:cs typeface="Times New Roman"/>
              </a:rPr>
              <a:t>and </a:t>
            </a:r>
            <a:r>
              <a:rPr dirty="0" sz="1650" spc="-5" b="1">
                <a:latin typeface="Times New Roman"/>
                <a:cs typeface="Times New Roman"/>
              </a:rPr>
              <a:t>Primitive</a:t>
            </a:r>
            <a:r>
              <a:rPr dirty="0" sz="1650" spc="5" b="1">
                <a:latin typeface="Times New Roman"/>
                <a:cs typeface="Times New Roman"/>
              </a:rPr>
              <a:t> </a:t>
            </a:r>
            <a:r>
              <a:rPr dirty="0" sz="1650" spc="-25" b="1">
                <a:latin typeface="Times New Roman"/>
                <a:cs typeface="Times New Roman"/>
              </a:rPr>
              <a:t>Types</a:t>
            </a:r>
            <a:endParaRPr sz="1650">
              <a:latin typeface="Times New Roman"/>
              <a:cs typeface="Times New Roman"/>
            </a:endParaRPr>
          </a:p>
          <a:p>
            <a:pPr marL="12700" marR="5080">
              <a:lnSpc>
                <a:spcPts val="1660"/>
              </a:lnSpc>
              <a:spcBef>
                <a:spcPts val="795"/>
              </a:spcBef>
            </a:pPr>
            <a:r>
              <a:rPr dirty="0" sz="1450" spc="-10">
                <a:latin typeface="Times New Roman"/>
                <a:cs typeface="Times New Roman"/>
              </a:rPr>
              <a:t>One thing you discover quickly about Java is how finicky it is about the information it will  handle. Like Goldilocks, the child who is oddly hard to please about porridge for </a:t>
            </a:r>
            <a:r>
              <a:rPr dirty="0" sz="1450" spc="-5">
                <a:latin typeface="Times New Roman"/>
                <a:cs typeface="Times New Roman"/>
              </a:rPr>
              <a:t>a </a:t>
            </a:r>
            <a:r>
              <a:rPr dirty="0" sz="1450" spc="-10">
                <a:latin typeface="Times New Roman"/>
                <a:cs typeface="Times New Roman"/>
              </a:rPr>
              <a:t>person  who breaks into homes, Java methods and constructors require things to take </a:t>
            </a:r>
            <a:r>
              <a:rPr dirty="0" sz="1450" spc="-5">
                <a:latin typeface="Times New Roman"/>
                <a:cs typeface="Times New Roman"/>
              </a:rPr>
              <a:t>a </a:t>
            </a:r>
            <a:r>
              <a:rPr dirty="0" sz="1450" spc="-10">
                <a:latin typeface="Times New Roman"/>
                <a:cs typeface="Times New Roman"/>
              </a:rPr>
              <a:t>specific  form and </a:t>
            </a:r>
            <a:r>
              <a:rPr dirty="0" sz="1450" spc="-15">
                <a:latin typeface="Times New Roman"/>
                <a:cs typeface="Times New Roman"/>
              </a:rPr>
              <a:t>won’t </a:t>
            </a:r>
            <a:r>
              <a:rPr dirty="0" sz="1450" spc="-10">
                <a:latin typeface="Times New Roman"/>
                <a:cs typeface="Times New Roman"/>
              </a:rPr>
              <a:t>accept</a:t>
            </a:r>
            <a:r>
              <a:rPr dirty="0" sz="1450" spc="10">
                <a:latin typeface="Times New Roman"/>
                <a:cs typeface="Times New Roman"/>
              </a:rPr>
              <a:t> </a:t>
            </a:r>
            <a:r>
              <a:rPr dirty="0" sz="1450" spc="-10">
                <a:latin typeface="Times New Roman"/>
                <a:cs typeface="Times New Roman"/>
              </a:rPr>
              <a:t>alternatives.</a:t>
            </a:r>
            <a:endParaRPr sz="1450">
              <a:latin typeface="Times New Roman"/>
              <a:cs typeface="Times New Roman"/>
            </a:endParaRPr>
          </a:p>
          <a:p>
            <a:pPr marL="12700" marR="106680">
              <a:lnSpc>
                <a:spcPct val="98500"/>
              </a:lnSpc>
              <a:spcBef>
                <a:spcPts val="605"/>
              </a:spcBef>
            </a:pPr>
            <a:r>
              <a:rPr dirty="0" sz="1450" spc="-10">
                <a:latin typeface="Times New Roman"/>
                <a:cs typeface="Times New Roman"/>
              </a:rPr>
              <a:t>When you send </a:t>
            </a:r>
            <a:r>
              <a:rPr dirty="0" sz="1450" spc="-15">
                <a:latin typeface="Times New Roman"/>
                <a:cs typeface="Times New Roman"/>
              </a:rPr>
              <a:t>arguments </a:t>
            </a:r>
            <a:r>
              <a:rPr dirty="0" sz="1450" spc="-10">
                <a:latin typeface="Times New Roman"/>
                <a:cs typeface="Times New Roman"/>
              </a:rPr>
              <a:t>to methods </a:t>
            </a:r>
            <a:r>
              <a:rPr dirty="0" sz="1450" spc="-5">
                <a:latin typeface="Times New Roman"/>
                <a:cs typeface="Times New Roman"/>
              </a:rPr>
              <a:t>or </a:t>
            </a:r>
            <a:r>
              <a:rPr dirty="0" sz="1450" spc="-10">
                <a:latin typeface="Times New Roman"/>
                <a:cs typeface="Times New Roman"/>
              </a:rPr>
              <a:t>use variables in expressions, you must use  variables </a:t>
            </a:r>
            <a:r>
              <a:rPr dirty="0" sz="1450" spc="-5">
                <a:latin typeface="Times New Roman"/>
                <a:cs typeface="Times New Roman"/>
              </a:rPr>
              <a:t>of </a:t>
            </a:r>
            <a:r>
              <a:rPr dirty="0" sz="1450" spc="-10">
                <a:latin typeface="Times New Roman"/>
                <a:cs typeface="Times New Roman"/>
              </a:rPr>
              <a:t>the correct data types. If </a:t>
            </a:r>
            <a:r>
              <a:rPr dirty="0" sz="1450" spc="-5">
                <a:latin typeface="Times New Roman"/>
                <a:cs typeface="Times New Roman"/>
              </a:rPr>
              <a:t>a </a:t>
            </a:r>
            <a:r>
              <a:rPr dirty="0" sz="1450" spc="-10">
                <a:latin typeface="Times New Roman"/>
                <a:cs typeface="Times New Roman"/>
              </a:rPr>
              <a:t>method requires an </a:t>
            </a:r>
            <a:r>
              <a:rPr dirty="0" sz="1450" spc="-10">
                <a:latin typeface="Courier New"/>
                <a:cs typeface="Courier New"/>
              </a:rPr>
              <a:t>int</a:t>
            </a:r>
            <a:r>
              <a:rPr dirty="0" sz="1450" spc="-10">
                <a:latin typeface="Times New Roman"/>
                <a:cs typeface="Times New Roman"/>
              </a:rPr>
              <a:t>, the Java compiler  responds with an error if you try to send </a:t>
            </a:r>
            <a:r>
              <a:rPr dirty="0" sz="1450" spc="-5">
                <a:latin typeface="Times New Roman"/>
                <a:cs typeface="Times New Roman"/>
              </a:rPr>
              <a:t>a </a:t>
            </a:r>
            <a:r>
              <a:rPr dirty="0" sz="1450" spc="-15">
                <a:latin typeface="Courier New"/>
                <a:cs typeface="Courier New"/>
              </a:rPr>
              <a:t>float </a:t>
            </a:r>
            <a:r>
              <a:rPr dirty="0" sz="1450" spc="-10">
                <a:latin typeface="Times New Roman"/>
                <a:cs typeface="Times New Roman"/>
              </a:rPr>
              <a:t>value to the method. Likewise, if you  set up </a:t>
            </a:r>
            <a:r>
              <a:rPr dirty="0" sz="1450" spc="-5">
                <a:latin typeface="Times New Roman"/>
                <a:cs typeface="Times New Roman"/>
              </a:rPr>
              <a:t>one </a:t>
            </a:r>
            <a:r>
              <a:rPr dirty="0" sz="1450" spc="-10">
                <a:latin typeface="Times New Roman"/>
                <a:cs typeface="Times New Roman"/>
              </a:rPr>
              <a:t>variable with the value </a:t>
            </a:r>
            <a:r>
              <a:rPr dirty="0" sz="1450" spc="-5">
                <a:latin typeface="Times New Roman"/>
                <a:cs typeface="Times New Roman"/>
              </a:rPr>
              <a:t>of </a:t>
            </a:r>
            <a:r>
              <a:rPr dirty="0" sz="1450" spc="-15">
                <a:latin typeface="Times New Roman"/>
                <a:cs typeface="Times New Roman"/>
              </a:rPr>
              <a:t>another, </a:t>
            </a:r>
            <a:r>
              <a:rPr dirty="0" sz="1450" spc="-10">
                <a:latin typeface="Times New Roman"/>
                <a:cs typeface="Times New Roman"/>
              </a:rPr>
              <a:t>they must </a:t>
            </a:r>
            <a:r>
              <a:rPr dirty="0" sz="1450" spc="-5">
                <a:latin typeface="Times New Roman"/>
                <a:cs typeface="Times New Roman"/>
              </a:rPr>
              <a:t>be of </a:t>
            </a:r>
            <a:r>
              <a:rPr dirty="0" sz="1450" spc="-10">
                <a:latin typeface="Times New Roman"/>
                <a:cs typeface="Times New Roman"/>
              </a:rPr>
              <a:t>compatible types. The two  variables must </a:t>
            </a:r>
            <a:r>
              <a:rPr dirty="0" sz="1450" spc="-5">
                <a:latin typeface="Times New Roman"/>
                <a:cs typeface="Times New Roman"/>
              </a:rPr>
              <a:t>be </a:t>
            </a:r>
            <a:r>
              <a:rPr dirty="0" sz="1450" spc="-10">
                <a:latin typeface="Times New Roman"/>
                <a:cs typeface="Times New Roman"/>
              </a:rPr>
              <a:t>the same type </a:t>
            </a:r>
            <a:r>
              <a:rPr dirty="0" sz="1450" spc="-5">
                <a:latin typeface="Times New Roman"/>
                <a:cs typeface="Times New Roman"/>
              </a:rPr>
              <a:t>or </a:t>
            </a:r>
            <a:r>
              <a:rPr dirty="0" sz="1450" spc="-10">
                <a:latin typeface="Times New Roman"/>
                <a:cs typeface="Times New Roman"/>
              </a:rPr>
              <a:t>the variable receiving the value must </a:t>
            </a:r>
            <a:r>
              <a:rPr dirty="0" sz="1450" spc="-5">
                <a:latin typeface="Times New Roman"/>
                <a:cs typeface="Times New Roman"/>
              </a:rPr>
              <a:t>be </a:t>
            </a:r>
            <a:r>
              <a:rPr dirty="0" sz="1450" spc="-10">
                <a:latin typeface="Times New Roman"/>
                <a:cs typeface="Times New Roman"/>
              </a:rPr>
              <a:t>big enough to  hold the</a:t>
            </a:r>
            <a:r>
              <a:rPr dirty="0" sz="1450" spc="-5">
                <a:latin typeface="Times New Roman"/>
                <a:cs typeface="Times New Roman"/>
              </a:rPr>
              <a:t> </a:t>
            </a:r>
            <a:r>
              <a:rPr dirty="0" sz="1450" spc="-10">
                <a:latin typeface="Times New Roman"/>
                <a:cs typeface="Times New Roman"/>
              </a:rPr>
              <a:t>value.</a:t>
            </a:r>
            <a:endParaRPr sz="1450">
              <a:latin typeface="Times New Roman"/>
              <a:cs typeface="Times New Roman"/>
            </a:endParaRPr>
          </a:p>
          <a:p>
            <a:pPr>
              <a:lnSpc>
                <a:spcPct val="100000"/>
              </a:lnSpc>
              <a:spcBef>
                <a:spcPts val="35"/>
              </a:spcBef>
            </a:pPr>
            <a:endParaRPr sz="1400">
              <a:latin typeface="Times New Roman"/>
              <a:cs typeface="Times New Roman"/>
            </a:endParaRPr>
          </a:p>
          <a:p>
            <a:pPr marL="131445">
              <a:lnSpc>
                <a:spcPct val="100000"/>
              </a:lnSpc>
            </a:pPr>
            <a:r>
              <a:rPr dirty="0" sz="1450" spc="-10" b="1">
                <a:solidFill>
                  <a:srgbClr val="57595B"/>
                </a:solidFill>
                <a:latin typeface="Times New Roman"/>
                <a:cs typeface="Times New Roman"/>
              </a:rPr>
              <a:t>Note</a:t>
            </a:r>
            <a:endParaRPr sz="1450">
              <a:latin typeface="Times New Roman"/>
              <a:cs typeface="Times New Roman"/>
            </a:endParaRPr>
          </a:p>
          <a:p>
            <a:pPr marL="259079" marR="298450">
              <a:lnSpc>
                <a:spcPct val="101400"/>
              </a:lnSpc>
              <a:spcBef>
                <a:spcPts val="615"/>
              </a:spcBef>
            </a:pPr>
            <a:r>
              <a:rPr dirty="0" sz="1450" spc="-10">
                <a:latin typeface="Times New Roman"/>
                <a:cs typeface="Times New Roman"/>
              </a:rPr>
              <a:t>There is </a:t>
            </a:r>
            <a:r>
              <a:rPr dirty="0" sz="1450" spc="-5">
                <a:latin typeface="Times New Roman"/>
                <a:cs typeface="Times New Roman"/>
              </a:rPr>
              <a:t>one </a:t>
            </a:r>
            <a:r>
              <a:rPr dirty="0" sz="1450" spc="-10">
                <a:latin typeface="Times New Roman"/>
                <a:cs typeface="Times New Roman"/>
              </a:rPr>
              <a:t>area where </a:t>
            </a:r>
            <a:r>
              <a:rPr dirty="0" sz="1450" spc="-25">
                <a:latin typeface="Times New Roman"/>
                <a:cs typeface="Times New Roman"/>
              </a:rPr>
              <a:t>Java’s </a:t>
            </a:r>
            <a:r>
              <a:rPr dirty="0" sz="1450" spc="-10">
                <a:latin typeface="Times New Roman"/>
                <a:cs typeface="Times New Roman"/>
              </a:rPr>
              <a:t>compiler is decidedly flexible: the </a:t>
            </a:r>
            <a:r>
              <a:rPr dirty="0" sz="1450" spc="-15">
                <a:latin typeface="Courier New"/>
                <a:cs typeface="Courier New"/>
              </a:rPr>
              <a:t>String </a:t>
            </a:r>
            <a:r>
              <a:rPr dirty="0" sz="1450" spc="-10">
                <a:latin typeface="Times New Roman"/>
                <a:cs typeface="Times New Roman"/>
              </a:rPr>
              <a:t>object.  String handling in </a:t>
            </a:r>
            <a:r>
              <a:rPr dirty="0" sz="1450" spc="-15">
                <a:latin typeface="Courier New"/>
                <a:cs typeface="Courier New"/>
              </a:rPr>
              <a:t>println() </a:t>
            </a:r>
            <a:r>
              <a:rPr dirty="0" sz="1450" spc="-10">
                <a:latin typeface="Times New Roman"/>
                <a:cs typeface="Times New Roman"/>
              </a:rPr>
              <a:t>methods, assignment statements, and method  </a:t>
            </a:r>
            <a:r>
              <a:rPr dirty="0" sz="1450" spc="-15">
                <a:latin typeface="Times New Roman"/>
                <a:cs typeface="Times New Roman"/>
              </a:rPr>
              <a:t>arguments </a:t>
            </a:r>
            <a:r>
              <a:rPr dirty="0" sz="1450" spc="-10">
                <a:latin typeface="Times New Roman"/>
                <a:cs typeface="Times New Roman"/>
              </a:rPr>
              <a:t>is simplified by the + concatenation </a:t>
            </a:r>
            <a:r>
              <a:rPr dirty="0" sz="1450" spc="-20">
                <a:latin typeface="Times New Roman"/>
                <a:cs typeface="Times New Roman"/>
              </a:rPr>
              <a:t>operator. </a:t>
            </a:r>
            <a:r>
              <a:rPr dirty="0" sz="1450" spc="-10">
                <a:latin typeface="Times New Roman"/>
                <a:cs typeface="Times New Roman"/>
              </a:rPr>
              <a:t>If any variable in </a:t>
            </a:r>
            <a:r>
              <a:rPr dirty="0" sz="1450" spc="-5">
                <a:latin typeface="Times New Roman"/>
                <a:cs typeface="Times New Roman"/>
              </a:rPr>
              <a:t>a </a:t>
            </a:r>
            <a:r>
              <a:rPr dirty="0" sz="1450" spc="-10">
                <a:latin typeface="Times New Roman"/>
                <a:cs typeface="Times New Roman"/>
              </a:rPr>
              <a:t>group  </a:t>
            </a:r>
            <a:r>
              <a:rPr dirty="0" sz="1450" spc="-5">
                <a:latin typeface="Times New Roman"/>
                <a:cs typeface="Times New Roman"/>
              </a:rPr>
              <a:t>of </a:t>
            </a:r>
            <a:r>
              <a:rPr dirty="0" sz="1450" spc="-10">
                <a:latin typeface="Times New Roman"/>
                <a:cs typeface="Times New Roman"/>
              </a:rPr>
              <a:t>concatenated variables is </a:t>
            </a:r>
            <a:r>
              <a:rPr dirty="0" sz="1450" spc="-5">
                <a:latin typeface="Times New Roman"/>
                <a:cs typeface="Times New Roman"/>
              </a:rPr>
              <a:t>a </a:t>
            </a:r>
            <a:r>
              <a:rPr dirty="0" sz="1450" spc="-10">
                <a:latin typeface="Times New Roman"/>
                <a:cs typeface="Times New Roman"/>
              </a:rPr>
              <a:t>string, Java treats the whole thing as </a:t>
            </a:r>
            <a:r>
              <a:rPr dirty="0" sz="1450" spc="-5">
                <a:latin typeface="Times New Roman"/>
                <a:cs typeface="Times New Roman"/>
              </a:rPr>
              <a:t>a </a:t>
            </a:r>
            <a:r>
              <a:rPr dirty="0" sz="1450" spc="-10">
                <a:latin typeface="Courier New"/>
                <a:cs typeface="Courier New"/>
              </a:rPr>
              <a:t>String</a:t>
            </a:r>
            <a:r>
              <a:rPr dirty="0" sz="1450" spc="-10">
                <a:latin typeface="Times New Roman"/>
                <a:cs typeface="Times New Roman"/>
              </a:rPr>
              <a:t>. This  makes the following</a:t>
            </a:r>
            <a:r>
              <a:rPr dirty="0" sz="1450">
                <a:latin typeface="Times New Roman"/>
                <a:cs typeface="Times New Roman"/>
              </a:rPr>
              <a:t> </a:t>
            </a:r>
            <a:r>
              <a:rPr dirty="0" sz="1450" spc="-10">
                <a:latin typeface="Times New Roman"/>
                <a:cs typeface="Times New Roman"/>
              </a:rPr>
              <a:t>possible:</a:t>
            </a:r>
            <a:endParaRPr sz="1450">
              <a:latin typeface="Times New Roman"/>
              <a:cs typeface="Times New Roman"/>
            </a:endParaRPr>
          </a:p>
          <a:p>
            <a:pPr>
              <a:lnSpc>
                <a:spcPct val="100000"/>
              </a:lnSpc>
              <a:spcBef>
                <a:spcPts val="5"/>
              </a:spcBef>
            </a:pPr>
            <a:endParaRPr sz="2150">
              <a:latin typeface="Times New Roman"/>
              <a:cs typeface="Times New Roman"/>
            </a:endParaRPr>
          </a:p>
          <a:p>
            <a:pPr marL="496570">
              <a:lnSpc>
                <a:spcPts val="1240"/>
              </a:lnSpc>
            </a:pPr>
            <a:r>
              <a:rPr dirty="0" sz="1050" spc="10">
                <a:solidFill>
                  <a:srgbClr val="0000FF"/>
                </a:solidFill>
                <a:latin typeface="Courier New"/>
                <a:cs typeface="Courier New"/>
              </a:rPr>
              <a:t>float </a:t>
            </a:r>
            <a:r>
              <a:rPr dirty="0" sz="1050" spc="10">
                <a:latin typeface="Courier New"/>
                <a:cs typeface="Courier New"/>
              </a:rPr>
              <a:t>gpa </a:t>
            </a:r>
            <a:r>
              <a:rPr dirty="0" sz="1050" spc="15">
                <a:latin typeface="Courier New"/>
                <a:cs typeface="Courier New"/>
              </a:rPr>
              <a:t>=</a:t>
            </a:r>
            <a:r>
              <a:rPr dirty="0" sz="1050" spc="20">
                <a:latin typeface="Courier New"/>
                <a:cs typeface="Courier New"/>
              </a:rPr>
              <a:t> </a:t>
            </a:r>
            <a:r>
              <a:rPr dirty="0" sz="1050" spc="10">
                <a:latin typeface="Courier New"/>
                <a:cs typeface="Courier New"/>
              </a:rPr>
              <a:t>2.25F;</a:t>
            </a:r>
            <a:endParaRPr sz="1050">
              <a:latin typeface="Courier New"/>
              <a:cs typeface="Courier New"/>
            </a:endParaRPr>
          </a:p>
          <a:p>
            <a:pPr marL="496570" marR="2210435">
              <a:lnSpc>
                <a:spcPts val="1220"/>
              </a:lnSpc>
              <a:spcBef>
                <a:spcPts val="55"/>
              </a:spcBef>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“Honest, mom, </a:t>
            </a:r>
            <a:r>
              <a:rPr dirty="0" sz="1050" spc="15">
                <a:solidFill>
                  <a:srgbClr val="993300"/>
                </a:solidFill>
                <a:latin typeface="Courier New"/>
                <a:cs typeface="Courier New"/>
              </a:rPr>
              <a:t>my </a:t>
            </a:r>
            <a:r>
              <a:rPr dirty="0" sz="1050" spc="10">
                <a:solidFill>
                  <a:srgbClr val="993300"/>
                </a:solidFill>
                <a:latin typeface="Courier New"/>
                <a:cs typeface="Courier New"/>
              </a:rPr>
              <a:t>GPA </a:t>
            </a:r>
            <a:r>
              <a:rPr dirty="0" sz="1050" spc="15">
                <a:solidFill>
                  <a:srgbClr val="993300"/>
                </a:solidFill>
                <a:latin typeface="Courier New"/>
                <a:cs typeface="Courier New"/>
              </a:rPr>
              <a:t>is a “ </a:t>
            </a:r>
            <a:r>
              <a:rPr dirty="0" sz="1050" spc="15">
                <a:latin typeface="Courier New"/>
                <a:cs typeface="Courier New"/>
              </a:rPr>
              <a:t>+  </a:t>
            </a:r>
            <a:r>
              <a:rPr dirty="0" sz="1050" spc="10">
                <a:latin typeface="Courier New"/>
                <a:cs typeface="Courier New"/>
              </a:rPr>
              <a:t>(gpa </a:t>
            </a:r>
            <a:r>
              <a:rPr dirty="0" sz="1050" spc="15">
                <a:latin typeface="Courier New"/>
                <a:cs typeface="Courier New"/>
              </a:rPr>
              <a:t>+ </a:t>
            </a:r>
            <a:r>
              <a:rPr dirty="0" sz="1050" spc="10">
                <a:latin typeface="Courier New"/>
                <a:cs typeface="Courier New"/>
              </a:rPr>
              <a:t>1.5));</a:t>
            </a:r>
            <a:endParaRPr sz="1050">
              <a:latin typeface="Courier New"/>
              <a:cs typeface="Courier New"/>
            </a:endParaRPr>
          </a:p>
          <a:p>
            <a:pPr marL="259079" marR="329565">
              <a:lnSpc>
                <a:spcPts val="1660"/>
              </a:lnSpc>
              <a:spcBef>
                <a:spcPts val="810"/>
              </a:spcBef>
            </a:pPr>
            <a:r>
              <a:rPr dirty="0" sz="1450" spc="-10">
                <a:latin typeface="Times New Roman"/>
                <a:cs typeface="Times New Roman"/>
              </a:rPr>
              <a:t>Using the concatenation </a:t>
            </a:r>
            <a:r>
              <a:rPr dirty="0" sz="1450" spc="-15">
                <a:latin typeface="Times New Roman"/>
                <a:cs typeface="Times New Roman"/>
              </a:rPr>
              <a:t>operator, </a:t>
            </a:r>
            <a:r>
              <a:rPr dirty="0" sz="1450" spc="-5">
                <a:latin typeface="Times New Roman"/>
                <a:cs typeface="Times New Roman"/>
              </a:rPr>
              <a:t>a </a:t>
            </a:r>
            <a:r>
              <a:rPr dirty="0" sz="1450" spc="-10">
                <a:latin typeface="Times New Roman"/>
                <a:cs typeface="Times New Roman"/>
              </a:rPr>
              <a:t>single string can hold the text representation </a:t>
            </a:r>
            <a:r>
              <a:rPr dirty="0" sz="1450" spc="-5">
                <a:latin typeface="Times New Roman"/>
                <a:cs typeface="Times New Roman"/>
              </a:rPr>
              <a:t>of  </a:t>
            </a:r>
            <a:r>
              <a:rPr dirty="0" sz="1450" spc="-10">
                <a:latin typeface="Times New Roman"/>
                <a:cs typeface="Times New Roman"/>
              </a:rPr>
              <a:t>multiple objects and primitive types in</a:t>
            </a:r>
            <a:r>
              <a:rPr dirty="0" sz="1450" spc="20">
                <a:latin typeface="Times New Roman"/>
                <a:cs typeface="Times New Roman"/>
              </a:rPr>
              <a:t> </a:t>
            </a:r>
            <a:r>
              <a:rPr dirty="0" sz="1450" spc="-10">
                <a:latin typeface="Times New Roman"/>
                <a:cs typeface="Times New Roman"/>
              </a:rPr>
              <a:t>Java.</a:t>
            </a:r>
            <a:endParaRPr sz="1450">
              <a:latin typeface="Times New Roman"/>
              <a:cs typeface="Times New Roman"/>
            </a:endParaRPr>
          </a:p>
          <a:p>
            <a:pPr>
              <a:lnSpc>
                <a:spcPct val="100000"/>
              </a:lnSpc>
            </a:pPr>
            <a:endParaRPr sz="1400">
              <a:latin typeface="Times New Roman"/>
              <a:cs typeface="Times New Roman"/>
            </a:endParaRPr>
          </a:p>
          <a:p>
            <a:pPr marL="12700" marR="89535">
              <a:lnSpc>
                <a:spcPct val="99300"/>
              </a:lnSpc>
            </a:pPr>
            <a:r>
              <a:rPr dirty="0" sz="1450" spc="-10">
                <a:latin typeface="Times New Roman"/>
                <a:cs typeface="Times New Roman"/>
              </a:rPr>
              <a:t>Sometimes you have </a:t>
            </a:r>
            <a:r>
              <a:rPr dirty="0" sz="1450" spc="-5">
                <a:latin typeface="Times New Roman"/>
                <a:cs typeface="Times New Roman"/>
              </a:rPr>
              <a:t>a </a:t>
            </a:r>
            <a:r>
              <a:rPr dirty="0" sz="1450" spc="-10">
                <a:latin typeface="Times New Roman"/>
                <a:cs typeface="Times New Roman"/>
              </a:rPr>
              <a:t>value in </a:t>
            </a:r>
            <a:r>
              <a:rPr dirty="0" sz="1450" spc="-5">
                <a:latin typeface="Times New Roman"/>
                <a:cs typeface="Times New Roman"/>
              </a:rPr>
              <a:t>your </a:t>
            </a:r>
            <a:r>
              <a:rPr dirty="0" sz="1450" spc="-10">
                <a:latin typeface="Times New Roman"/>
                <a:cs typeface="Times New Roman"/>
              </a:rPr>
              <a:t>Java class that </a:t>
            </a:r>
            <a:r>
              <a:rPr dirty="0" sz="1450" spc="-15">
                <a:latin typeface="Times New Roman"/>
                <a:cs typeface="Times New Roman"/>
              </a:rPr>
              <a:t>isn’t </a:t>
            </a:r>
            <a:r>
              <a:rPr dirty="0" sz="1450" spc="-10">
                <a:latin typeface="Times New Roman"/>
                <a:cs typeface="Times New Roman"/>
              </a:rPr>
              <a:t>the right type for what you need.  It might </a:t>
            </a:r>
            <a:r>
              <a:rPr dirty="0" sz="1450" spc="-5">
                <a:latin typeface="Times New Roman"/>
                <a:cs typeface="Times New Roman"/>
              </a:rPr>
              <a:t>be </a:t>
            </a:r>
            <a:r>
              <a:rPr dirty="0" sz="1450" spc="-10">
                <a:latin typeface="Times New Roman"/>
                <a:cs typeface="Times New Roman"/>
              </a:rPr>
              <a:t>the wrong class </a:t>
            </a:r>
            <a:r>
              <a:rPr dirty="0" sz="1450" spc="-5">
                <a:latin typeface="Times New Roman"/>
                <a:cs typeface="Times New Roman"/>
              </a:rPr>
              <a:t>or </a:t>
            </a:r>
            <a:r>
              <a:rPr dirty="0" sz="1450" spc="-10">
                <a:latin typeface="Times New Roman"/>
                <a:cs typeface="Times New Roman"/>
              </a:rPr>
              <a:t>the wrong data type, such as </a:t>
            </a:r>
            <a:r>
              <a:rPr dirty="0" sz="1450" spc="-5">
                <a:latin typeface="Times New Roman"/>
                <a:cs typeface="Times New Roman"/>
              </a:rPr>
              <a:t>a </a:t>
            </a:r>
            <a:r>
              <a:rPr dirty="0" sz="1450" spc="-15">
                <a:latin typeface="Courier New"/>
                <a:cs typeface="Courier New"/>
              </a:rPr>
              <a:t>float </a:t>
            </a:r>
            <a:r>
              <a:rPr dirty="0" sz="1450" spc="-10">
                <a:latin typeface="Times New Roman"/>
                <a:cs typeface="Times New Roman"/>
              </a:rPr>
              <a:t>when you need an  </a:t>
            </a:r>
            <a:r>
              <a:rPr dirty="0" sz="1450" spc="-10">
                <a:latin typeface="Courier New"/>
                <a:cs typeface="Courier New"/>
              </a:rPr>
              <a:t>int</a:t>
            </a:r>
            <a:r>
              <a:rPr dirty="0" sz="1450" spc="-10">
                <a:latin typeface="Times New Roman"/>
                <a:cs typeface="Times New Roman"/>
              </a:rPr>
              <a:t>.</a:t>
            </a:r>
            <a:endParaRPr sz="1450">
              <a:latin typeface="Times New Roman"/>
              <a:cs typeface="Times New Roman"/>
            </a:endParaRPr>
          </a:p>
          <a:p>
            <a:pPr marL="12700" marR="172720">
              <a:lnSpc>
                <a:spcPts val="1660"/>
              </a:lnSpc>
              <a:spcBef>
                <a:spcPts val="905"/>
              </a:spcBef>
            </a:pPr>
            <a:r>
              <a:rPr dirty="0" sz="1450" spc="-10">
                <a:latin typeface="Times New Roman"/>
                <a:cs typeface="Times New Roman"/>
              </a:rPr>
              <a:t>In these situations, you can use </a:t>
            </a:r>
            <a:r>
              <a:rPr dirty="0" sz="1450" spc="-5">
                <a:latin typeface="Times New Roman"/>
                <a:cs typeface="Times New Roman"/>
              </a:rPr>
              <a:t>a </a:t>
            </a:r>
            <a:r>
              <a:rPr dirty="0" sz="1450" spc="-10">
                <a:latin typeface="Times New Roman"/>
                <a:cs typeface="Times New Roman"/>
              </a:rPr>
              <a:t>process called </a:t>
            </a:r>
            <a:r>
              <a:rPr dirty="0" sz="1450" spc="-10" i="1">
                <a:latin typeface="Times New Roman"/>
                <a:cs typeface="Times New Roman"/>
              </a:rPr>
              <a:t>casting </a:t>
            </a:r>
            <a:r>
              <a:rPr dirty="0" sz="1450" spc="-10">
                <a:latin typeface="Times New Roman"/>
                <a:cs typeface="Times New Roman"/>
              </a:rPr>
              <a:t>to convert </a:t>
            </a:r>
            <a:r>
              <a:rPr dirty="0" sz="1450" spc="-5">
                <a:latin typeface="Times New Roman"/>
                <a:cs typeface="Times New Roman"/>
              </a:rPr>
              <a:t>a </a:t>
            </a:r>
            <a:r>
              <a:rPr dirty="0" sz="1450" spc="-10">
                <a:latin typeface="Times New Roman"/>
                <a:cs typeface="Times New Roman"/>
              </a:rPr>
              <a:t>value from </a:t>
            </a:r>
            <a:r>
              <a:rPr dirty="0" sz="1450" spc="-5">
                <a:latin typeface="Times New Roman"/>
                <a:cs typeface="Times New Roman"/>
              </a:rPr>
              <a:t>one </a:t>
            </a:r>
            <a:r>
              <a:rPr dirty="0" sz="1450" spc="-10">
                <a:latin typeface="Times New Roman"/>
                <a:cs typeface="Times New Roman"/>
              </a:rPr>
              <a:t>type  to </a:t>
            </a:r>
            <a:r>
              <a:rPr dirty="0" sz="1450" spc="-20">
                <a:latin typeface="Times New Roman"/>
                <a:cs typeface="Times New Roman"/>
              </a:rPr>
              <a:t>another.</a:t>
            </a:r>
            <a:endParaRPr sz="1450">
              <a:latin typeface="Times New Roman"/>
              <a:cs typeface="Times New Roman"/>
            </a:endParaRPr>
          </a:p>
        </p:txBody>
      </p:sp>
      <p:sp>
        <p:nvSpPr>
          <p:cNvPr id="27" name="object 27"/>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r>
              <a:rPr dirty="0"/>
              <a:t>13</a:t>
            </a:r>
            <a:r>
              <a:rPr dirty="0"/>
              <a:t> of</a:t>
            </a:r>
            <a:r>
              <a:rPr dirty="0" spc="-90"/>
              <a:t> </a:t>
            </a:r>
            <a:r>
              <a:rPr dirty="0"/>
              <a:t>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r>
              <a:rPr dirty="0"/>
              <a:t>22</a:t>
            </a:r>
            <a:r>
              <a:rPr dirty="0"/>
              <a:t> of</a:t>
            </a:r>
            <a:r>
              <a:rPr dirty="0" spc="-90"/>
              <a:t> </a:t>
            </a:r>
            <a:r>
              <a:rPr dirty="0"/>
              <a:t>22</a:t>
            </a:r>
          </a:p>
        </p:txBody>
      </p:sp>
      <p:sp>
        <p:nvSpPr>
          <p:cNvPr id="2" name="object 2"/>
          <p:cNvSpPr txBox="1"/>
          <p:nvPr/>
        </p:nvSpPr>
        <p:spPr>
          <a:xfrm>
            <a:off x="444493" y="438331"/>
            <a:ext cx="6717665" cy="6963409"/>
          </a:xfrm>
          <a:prstGeom prst="rect">
            <a:avLst/>
          </a:prstGeom>
        </p:spPr>
        <p:txBody>
          <a:bodyPr wrap="square" lIns="0" tIns="11430" rIns="0" bIns="0" rtlCol="0" vert="horz">
            <a:spAutoFit/>
          </a:bodyPr>
          <a:lstStyle/>
          <a:p>
            <a:pPr marL="210820">
              <a:lnSpc>
                <a:spcPct val="100000"/>
              </a:lnSpc>
              <a:spcBef>
                <a:spcPts val="90"/>
              </a:spcBef>
            </a:pPr>
            <a:r>
              <a:rPr dirty="0" sz="1450" spc="-10">
                <a:latin typeface="Times New Roman"/>
                <a:cs typeface="Times New Roman"/>
              </a:rPr>
              <a:t>Answer it without looking at </a:t>
            </a:r>
            <a:r>
              <a:rPr dirty="0" sz="1450" spc="-20">
                <a:latin typeface="Times New Roman"/>
                <a:cs typeface="Times New Roman"/>
              </a:rPr>
              <a:t>today’s </a:t>
            </a:r>
            <a:r>
              <a:rPr dirty="0" sz="1450" spc="-10">
                <a:latin typeface="Times New Roman"/>
                <a:cs typeface="Times New Roman"/>
              </a:rPr>
              <a:t>material </a:t>
            </a:r>
            <a:r>
              <a:rPr dirty="0" sz="1450" spc="-5">
                <a:latin typeface="Times New Roman"/>
                <a:cs typeface="Times New Roman"/>
              </a:rPr>
              <a:t>or </a:t>
            </a:r>
            <a:r>
              <a:rPr dirty="0" sz="1450" spc="-10">
                <a:latin typeface="Times New Roman"/>
                <a:cs typeface="Times New Roman"/>
              </a:rPr>
              <a:t>using the Java compiler to test the</a:t>
            </a:r>
            <a:r>
              <a:rPr dirty="0" sz="1450" spc="229">
                <a:latin typeface="Times New Roman"/>
                <a:cs typeface="Times New Roman"/>
              </a:rPr>
              <a:t> </a:t>
            </a:r>
            <a:r>
              <a:rPr dirty="0" sz="1450" spc="-10">
                <a:latin typeface="Times New Roman"/>
                <a:cs typeface="Times New Roman"/>
              </a:rPr>
              <a:t>code.</a:t>
            </a:r>
            <a:endParaRPr sz="1450">
              <a:latin typeface="Times New Roman"/>
              <a:cs typeface="Times New Roman"/>
            </a:endParaRPr>
          </a:p>
          <a:p>
            <a:pPr marL="12700">
              <a:lnSpc>
                <a:spcPct val="100000"/>
              </a:lnSpc>
              <a:spcBef>
                <a:spcPts val="1250"/>
              </a:spcBef>
            </a:pPr>
            <a:r>
              <a:rPr dirty="0" sz="1450" spc="-10">
                <a:latin typeface="Times New Roman"/>
                <a:cs typeface="Times New Roman"/>
              </a:rPr>
              <a:t>Gi</a:t>
            </a:r>
            <a:r>
              <a:rPr dirty="0" sz="1450" spc="-10">
                <a:latin typeface="Times New Roman"/>
                <a:cs typeface="Times New Roman"/>
              </a:rPr>
              <a:t>v</a:t>
            </a:r>
            <a:r>
              <a:rPr dirty="0" sz="1450" spc="-10">
                <a:latin typeface="Times New Roman"/>
                <a:cs typeface="Times New Roman"/>
              </a:rPr>
              <a:t>en:</a:t>
            </a:r>
            <a:endParaRPr sz="1450">
              <a:latin typeface="Times New Roman"/>
              <a:cs typeface="Times New Roman"/>
            </a:endParaRPr>
          </a:p>
          <a:p>
            <a:pPr marL="588010" marR="4722495" indent="-329565">
              <a:lnSpc>
                <a:spcPts val="1220"/>
              </a:lnSpc>
              <a:spcBef>
                <a:spcPts val="955"/>
              </a:spcBef>
            </a:pPr>
            <a:r>
              <a:rPr dirty="0" sz="1050" spc="10">
                <a:solidFill>
                  <a:srgbClr val="0000FF"/>
                </a:solidFill>
                <a:latin typeface="Courier New"/>
                <a:cs typeface="Courier New"/>
                <a:hlinkClick r:id="rId2" action="ppaction://hlinksldjump"/>
              </a:rPr>
              <a:t>p</a:t>
            </a:r>
            <a:r>
              <a:rPr dirty="0" sz="1050" spc="10">
                <a:solidFill>
                  <a:srgbClr val="0000FF"/>
                </a:solidFill>
                <a:latin typeface="Courier New"/>
                <a:cs typeface="Courier New"/>
              </a:rPr>
              <a:t>ublic class </a:t>
            </a:r>
            <a:r>
              <a:rPr dirty="0" sz="1050" spc="10">
                <a:latin typeface="Courier New"/>
                <a:cs typeface="Courier New"/>
              </a:rPr>
              <a:t>AyeAye </a:t>
            </a:r>
            <a:r>
              <a:rPr dirty="0" sz="1050" spc="15">
                <a:latin typeface="Courier New"/>
                <a:cs typeface="Courier New"/>
              </a:rPr>
              <a:t>{ </a:t>
            </a:r>
            <a:r>
              <a:rPr dirty="0" sz="1050" spc="15">
                <a:latin typeface="Courier New"/>
                <a:cs typeface="Courier New"/>
              </a:rPr>
              <a:t> </a:t>
            </a:r>
            <a:r>
              <a:rPr dirty="0" sz="1050" spc="10">
                <a:solidFill>
                  <a:srgbClr val="0000FF"/>
                </a:solidFill>
                <a:latin typeface="Courier New"/>
                <a:cs typeface="Courier New"/>
              </a:rPr>
              <a:t>int </a:t>
            </a:r>
            <a:r>
              <a:rPr dirty="0" sz="1050" spc="15">
                <a:solidFill>
                  <a:srgbClr val="008000"/>
                </a:solidFill>
                <a:latin typeface="Courier New"/>
                <a:cs typeface="Courier New"/>
              </a:rPr>
              <a:t>i </a:t>
            </a:r>
            <a:r>
              <a:rPr dirty="0" baseline="-6944" sz="1800">
                <a:latin typeface="Arial"/>
                <a:cs typeface="Arial"/>
              </a:rPr>
              <a:t>=</a:t>
            </a:r>
            <a:r>
              <a:rPr dirty="0" baseline="-6944" sz="1800" spc="367">
                <a:latin typeface="Arial"/>
                <a:cs typeface="Arial"/>
              </a:rPr>
              <a:t> </a:t>
            </a:r>
            <a:r>
              <a:rPr dirty="0" sz="1050" spc="10">
                <a:latin typeface="Courier New"/>
                <a:cs typeface="Courier New"/>
              </a:rPr>
              <a:t>40;</a:t>
            </a:r>
            <a:endParaRPr sz="1050">
              <a:latin typeface="Courier New"/>
              <a:cs typeface="Courier New"/>
            </a:endParaRPr>
          </a:p>
          <a:p>
            <a:pPr marL="588010">
              <a:lnSpc>
                <a:spcPts val="1195"/>
              </a:lnSpc>
            </a:pPr>
            <a:r>
              <a:rPr dirty="0" sz="1050" spc="10">
                <a:solidFill>
                  <a:srgbClr val="0000FF"/>
                </a:solidFill>
                <a:latin typeface="Courier New"/>
                <a:cs typeface="Courier New"/>
              </a:rPr>
              <a:t>int </a:t>
            </a:r>
            <a:r>
              <a:rPr dirty="0" sz="1050" spc="15">
                <a:solidFill>
                  <a:srgbClr val="008000"/>
                </a:solidFill>
                <a:latin typeface="Courier New"/>
                <a:cs typeface="Courier New"/>
              </a:rPr>
              <a:t>j</a:t>
            </a:r>
            <a:r>
              <a:rPr dirty="0" sz="1050" spc="15">
                <a:latin typeface="Courier New"/>
                <a:cs typeface="Courier New"/>
              </a:rPr>
              <a:t>;</a:t>
            </a:r>
            <a:endParaRPr sz="1050">
              <a:latin typeface="Courier New"/>
              <a:cs typeface="Courier New"/>
            </a:endParaRPr>
          </a:p>
          <a:p>
            <a:pPr>
              <a:lnSpc>
                <a:spcPct val="100000"/>
              </a:lnSpc>
            </a:pPr>
            <a:endParaRPr sz="1100">
              <a:latin typeface="Times New Roman"/>
              <a:cs typeface="Times New Roman"/>
            </a:endParaRPr>
          </a:p>
          <a:p>
            <a:pPr marL="917575" marR="4639945" indent="-329565">
              <a:lnSpc>
                <a:spcPts val="1220"/>
              </a:lnSpc>
            </a:pPr>
            <a:r>
              <a:rPr dirty="0" sz="1050" spc="10">
                <a:solidFill>
                  <a:srgbClr val="0000FF"/>
                </a:solidFill>
                <a:latin typeface="Courier New"/>
                <a:cs typeface="Courier New"/>
              </a:rPr>
              <a:t>public </a:t>
            </a:r>
            <a:r>
              <a:rPr dirty="0" sz="1050" spc="10">
                <a:latin typeface="Courier New"/>
                <a:cs typeface="Courier New"/>
              </a:rPr>
              <a:t>AyeAye() </a:t>
            </a:r>
            <a:r>
              <a:rPr dirty="0" sz="1050" spc="15">
                <a:latin typeface="Courier New"/>
                <a:cs typeface="Courier New"/>
              </a:rPr>
              <a:t>{ </a:t>
            </a:r>
            <a:r>
              <a:rPr dirty="0" sz="1050" spc="15">
                <a:latin typeface="Courier New"/>
                <a:cs typeface="Courier New"/>
              </a:rPr>
              <a:t> </a:t>
            </a:r>
            <a:r>
              <a:rPr dirty="0" sz="1050" spc="10">
                <a:latin typeface="Courier New"/>
                <a:cs typeface="Courier New"/>
              </a:rPr>
              <a:t>setValue(</a:t>
            </a:r>
            <a:r>
              <a:rPr dirty="0" sz="1050" spc="10">
                <a:solidFill>
                  <a:srgbClr val="008000"/>
                </a:solidFill>
                <a:latin typeface="Courier New"/>
                <a:cs typeface="Courier New"/>
              </a:rPr>
              <a:t>i</a:t>
            </a:r>
            <a:r>
              <a:rPr dirty="0" sz="1050" spc="10">
                <a:latin typeface="Courier New"/>
                <a:cs typeface="Courier New"/>
              </a:rPr>
              <a:t>++)</a:t>
            </a:r>
            <a:r>
              <a:rPr dirty="0" sz="1050" spc="15">
                <a:latin typeface="Courier New"/>
                <a:cs typeface="Courier New"/>
              </a:rPr>
              <a:t>;</a:t>
            </a:r>
            <a:endParaRPr sz="1050">
              <a:latin typeface="Courier New"/>
              <a:cs typeface="Courier New"/>
            </a:endParaRPr>
          </a:p>
          <a:p>
            <a:pPr marL="588010">
              <a:lnSpc>
                <a:spcPts val="1195"/>
              </a:lnSpc>
            </a:pPr>
            <a:r>
              <a:rPr dirty="0" sz="1050" spc="15">
                <a:latin typeface="Courier New"/>
                <a:cs typeface="Courier New"/>
              </a:rPr>
              <a:t>}</a:t>
            </a:r>
            <a:endParaRPr sz="1050">
              <a:latin typeface="Courier New"/>
              <a:cs typeface="Courier New"/>
            </a:endParaRPr>
          </a:p>
          <a:p>
            <a:pPr>
              <a:lnSpc>
                <a:spcPct val="100000"/>
              </a:lnSpc>
              <a:spcBef>
                <a:spcPts val="55"/>
              </a:spcBef>
            </a:pPr>
            <a:endParaRPr sz="1050">
              <a:latin typeface="Times New Roman"/>
              <a:cs typeface="Times New Roman"/>
            </a:endParaRPr>
          </a:p>
          <a:p>
            <a:pPr marL="917575" marR="3570604" indent="-329565">
              <a:lnSpc>
                <a:spcPts val="1220"/>
              </a:lnSpc>
            </a:pPr>
            <a:r>
              <a:rPr dirty="0" sz="1050" spc="10">
                <a:solidFill>
                  <a:srgbClr val="0000FF"/>
                </a:solidFill>
                <a:latin typeface="Courier New"/>
                <a:cs typeface="Courier New"/>
              </a:rPr>
              <a:t>void </a:t>
            </a:r>
            <a:r>
              <a:rPr dirty="0" sz="1050" spc="10">
                <a:latin typeface="Courier New"/>
                <a:cs typeface="Courier New"/>
              </a:rPr>
              <a:t>setValue(</a:t>
            </a:r>
            <a:r>
              <a:rPr dirty="0" sz="1050" spc="10">
                <a:solidFill>
                  <a:srgbClr val="0000FF"/>
                </a:solidFill>
                <a:latin typeface="Courier New"/>
                <a:cs typeface="Courier New"/>
              </a:rPr>
              <a:t>int </a:t>
            </a:r>
            <a:r>
              <a:rPr dirty="0" sz="1050" spc="10">
                <a:latin typeface="Courier New"/>
                <a:cs typeface="Courier New"/>
              </a:rPr>
              <a:t>inputValue) </a:t>
            </a:r>
            <a:r>
              <a:rPr dirty="0" sz="1050" spc="15">
                <a:latin typeface="Courier New"/>
                <a:cs typeface="Courier New"/>
              </a:rPr>
              <a:t>{  </a:t>
            </a:r>
            <a:r>
              <a:rPr dirty="0" sz="1050" spc="10">
                <a:solidFill>
                  <a:srgbClr val="0000FF"/>
                </a:solidFill>
                <a:latin typeface="Courier New"/>
                <a:cs typeface="Courier New"/>
              </a:rPr>
              <a:t>int </a:t>
            </a:r>
            <a:r>
              <a:rPr dirty="0" sz="1050" spc="15">
                <a:latin typeface="Courier New"/>
                <a:cs typeface="Courier New"/>
              </a:rPr>
              <a:t>i </a:t>
            </a:r>
            <a:r>
              <a:rPr dirty="0" baseline="-4629" sz="1800">
                <a:latin typeface="Arial"/>
                <a:cs typeface="Arial"/>
              </a:rPr>
              <a:t>=</a:t>
            </a:r>
            <a:r>
              <a:rPr dirty="0" baseline="-4629" sz="1800" spc="375">
                <a:latin typeface="Arial"/>
                <a:cs typeface="Arial"/>
              </a:rPr>
              <a:t> </a:t>
            </a:r>
            <a:r>
              <a:rPr dirty="0" sz="1050" spc="10">
                <a:latin typeface="Courier New"/>
                <a:cs typeface="Courier New"/>
              </a:rPr>
              <a:t>20;</a:t>
            </a:r>
            <a:endParaRPr sz="1050">
              <a:latin typeface="Courier New"/>
              <a:cs typeface="Courier New"/>
            </a:endParaRPr>
          </a:p>
          <a:p>
            <a:pPr marL="917575" marR="3241675">
              <a:lnSpc>
                <a:spcPts val="1220"/>
              </a:lnSpc>
              <a:spcBef>
                <a:spcPts val="10"/>
              </a:spcBef>
            </a:pPr>
            <a:r>
              <a:rPr dirty="0" sz="1050" spc="15">
                <a:solidFill>
                  <a:srgbClr val="008000"/>
                </a:solidFill>
                <a:latin typeface="Courier New"/>
                <a:cs typeface="Courier New"/>
              </a:rPr>
              <a:t>j </a:t>
            </a:r>
            <a:r>
              <a:rPr dirty="0" baseline="-9259" sz="1800">
                <a:latin typeface="Arial"/>
                <a:cs typeface="Arial"/>
              </a:rPr>
              <a:t>= </a:t>
            </a:r>
            <a:r>
              <a:rPr dirty="0" sz="1050" spc="15">
                <a:latin typeface="Courier New"/>
                <a:cs typeface="Courier New"/>
              </a:rPr>
              <a:t>i + 1;  </a:t>
            </a: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“j </a:t>
            </a:r>
            <a:r>
              <a:rPr dirty="0" baseline="-6944" sz="1800">
                <a:latin typeface="Arial"/>
                <a:cs typeface="Arial"/>
              </a:rPr>
              <a:t>= </a:t>
            </a:r>
            <a:r>
              <a:rPr dirty="0" sz="1050" spc="15">
                <a:solidFill>
                  <a:srgbClr val="993300"/>
                </a:solidFill>
                <a:latin typeface="Courier New"/>
                <a:cs typeface="Courier New"/>
              </a:rPr>
              <a:t>“ </a:t>
            </a:r>
            <a:r>
              <a:rPr dirty="0" sz="1050" spc="15">
                <a:latin typeface="Courier New"/>
                <a:cs typeface="Courier New"/>
              </a:rPr>
              <a:t>+</a:t>
            </a:r>
            <a:r>
              <a:rPr dirty="0" sz="1050" spc="-405">
                <a:latin typeface="Courier New"/>
                <a:cs typeface="Courier New"/>
              </a:rPr>
              <a:t> </a:t>
            </a:r>
            <a:r>
              <a:rPr dirty="0" sz="1050" spc="10">
                <a:solidFill>
                  <a:srgbClr val="008000"/>
                </a:solidFill>
                <a:latin typeface="Courier New"/>
                <a:cs typeface="Courier New"/>
              </a:rPr>
              <a:t>j</a:t>
            </a:r>
            <a:r>
              <a:rPr dirty="0" sz="1050" spc="10">
                <a:latin typeface="Courier New"/>
                <a:cs typeface="Courier New"/>
              </a:rPr>
              <a:t>);</a:t>
            </a:r>
            <a:endParaRPr sz="1050">
              <a:latin typeface="Courier New"/>
              <a:cs typeface="Courier New"/>
            </a:endParaRPr>
          </a:p>
          <a:p>
            <a:pPr marL="588010">
              <a:lnSpc>
                <a:spcPts val="1175"/>
              </a:lnSpc>
            </a:pPr>
            <a:r>
              <a:rPr dirty="0" sz="1050" spc="15">
                <a:latin typeface="Courier New"/>
                <a:cs typeface="Courier New"/>
              </a:rPr>
              <a:t>}</a:t>
            </a:r>
            <a:endParaRPr sz="1050">
              <a:latin typeface="Courier New"/>
              <a:cs typeface="Courier New"/>
            </a:endParaRPr>
          </a:p>
          <a:p>
            <a:pPr marL="259079">
              <a:lnSpc>
                <a:spcPts val="1240"/>
              </a:lnSpc>
            </a:pPr>
            <a:r>
              <a:rPr dirty="0" sz="1050" spc="15">
                <a:latin typeface="Courier New"/>
                <a:cs typeface="Courier New"/>
              </a:rPr>
              <a:t>}</a:t>
            </a:r>
            <a:endParaRPr sz="1050">
              <a:latin typeface="Courier New"/>
              <a:cs typeface="Courier New"/>
            </a:endParaRPr>
          </a:p>
          <a:p>
            <a:pPr marL="12700">
              <a:lnSpc>
                <a:spcPct val="100000"/>
              </a:lnSpc>
              <a:spcBef>
                <a:spcPts val="715"/>
              </a:spcBef>
            </a:pPr>
            <a:r>
              <a:rPr dirty="0" sz="1450" spc="-10">
                <a:latin typeface="Times New Roman"/>
                <a:cs typeface="Times New Roman"/>
              </a:rPr>
              <a:t>What is the value </a:t>
            </a:r>
            <a:r>
              <a:rPr dirty="0" sz="1450" spc="-5">
                <a:latin typeface="Times New Roman"/>
                <a:cs typeface="Times New Roman"/>
              </a:rPr>
              <a:t>of </a:t>
            </a:r>
            <a:r>
              <a:rPr dirty="0" sz="1450" spc="-10">
                <a:latin typeface="Times New Roman"/>
                <a:cs typeface="Times New Roman"/>
              </a:rPr>
              <a:t>the </a:t>
            </a:r>
            <a:r>
              <a:rPr dirty="0" sz="1450" spc="-10">
                <a:latin typeface="Courier New"/>
                <a:cs typeface="Courier New"/>
              </a:rPr>
              <a:t>j</a:t>
            </a:r>
            <a:r>
              <a:rPr dirty="0" sz="1450" spc="-370">
                <a:latin typeface="Courier New"/>
                <a:cs typeface="Courier New"/>
              </a:rPr>
              <a:t> </a:t>
            </a:r>
            <a:r>
              <a:rPr dirty="0" sz="1450" spc="-10">
                <a:latin typeface="Times New Roman"/>
                <a:cs typeface="Times New Roman"/>
              </a:rPr>
              <a:t>variable at the time it is displayed inside the </a:t>
            </a:r>
            <a:r>
              <a:rPr dirty="0" sz="1450" spc="-15">
                <a:latin typeface="Courier New"/>
                <a:cs typeface="Courier New"/>
              </a:rPr>
              <a:t>setValue()</a:t>
            </a:r>
            <a:endParaRPr sz="1450">
              <a:latin typeface="Courier New"/>
              <a:cs typeface="Courier New"/>
            </a:endParaRPr>
          </a:p>
          <a:p>
            <a:pPr marL="12700">
              <a:lnSpc>
                <a:spcPct val="100000"/>
              </a:lnSpc>
              <a:spcBef>
                <a:spcPts val="60"/>
              </a:spcBef>
            </a:pPr>
            <a:r>
              <a:rPr dirty="0" sz="1450" spc="-10">
                <a:latin typeface="Times New Roman"/>
                <a:cs typeface="Times New Roman"/>
              </a:rPr>
              <a:t>method?</a:t>
            </a:r>
            <a:endParaRPr sz="1450">
              <a:latin typeface="Times New Roman"/>
              <a:cs typeface="Times New Roman"/>
            </a:endParaRPr>
          </a:p>
          <a:p>
            <a:pPr marL="537210" indent="-222885">
              <a:lnSpc>
                <a:spcPct val="100000"/>
              </a:lnSpc>
              <a:spcBef>
                <a:spcPts val="1025"/>
              </a:spcBef>
              <a:buFont typeface="Times New Roman"/>
              <a:buAutoNum type="alphaUcPeriod"/>
              <a:tabLst>
                <a:tab pos="537845" algn="l"/>
              </a:tabLst>
            </a:pPr>
            <a:r>
              <a:rPr dirty="0" sz="1450" spc="-10">
                <a:latin typeface="Times New Roman"/>
                <a:cs typeface="Times New Roman"/>
              </a:rPr>
              <a:t>42</a:t>
            </a:r>
            <a:endParaRPr sz="1450">
              <a:latin typeface="Times New Roman"/>
              <a:cs typeface="Times New Roman"/>
            </a:endParaRPr>
          </a:p>
          <a:p>
            <a:pPr marL="527050" indent="-212725">
              <a:lnSpc>
                <a:spcPct val="100000"/>
              </a:lnSpc>
              <a:spcBef>
                <a:spcPts val="635"/>
              </a:spcBef>
              <a:buFont typeface="Times New Roman"/>
              <a:buAutoNum type="alphaUcPeriod"/>
              <a:tabLst>
                <a:tab pos="527685" algn="l"/>
              </a:tabLst>
            </a:pPr>
            <a:r>
              <a:rPr dirty="0" sz="1450" spc="-10">
                <a:latin typeface="Times New Roman"/>
                <a:cs typeface="Times New Roman"/>
              </a:rPr>
              <a:t>40</a:t>
            </a:r>
            <a:endParaRPr sz="1450">
              <a:latin typeface="Times New Roman"/>
              <a:cs typeface="Times New Roman"/>
            </a:endParaRPr>
          </a:p>
          <a:p>
            <a:pPr marL="537210" indent="-222885">
              <a:lnSpc>
                <a:spcPct val="100000"/>
              </a:lnSpc>
              <a:spcBef>
                <a:spcPts val="635"/>
              </a:spcBef>
              <a:buFont typeface="Times New Roman"/>
              <a:buAutoNum type="alphaUcPeriod"/>
              <a:tabLst>
                <a:tab pos="537845" algn="l"/>
              </a:tabLst>
            </a:pPr>
            <a:r>
              <a:rPr dirty="0" sz="1450" spc="-10">
                <a:latin typeface="Times New Roman"/>
                <a:cs typeface="Times New Roman"/>
              </a:rPr>
              <a:t>21</a:t>
            </a:r>
            <a:endParaRPr sz="1450">
              <a:latin typeface="Times New Roman"/>
              <a:cs typeface="Times New Roman"/>
            </a:endParaRPr>
          </a:p>
          <a:p>
            <a:pPr marL="537210" indent="-222885">
              <a:lnSpc>
                <a:spcPct val="100000"/>
              </a:lnSpc>
              <a:spcBef>
                <a:spcPts val="640"/>
              </a:spcBef>
              <a:buFont typeface="Times New Roman"/>
              <a:buAutoNum type="alphaUcPeriod"/>
              <a:tabLst>
                <a:tab pos="537845" algn="l"/>
              </a:tabLst>
            </a:pPr>
            <a:r>
              <a:rPr dirty="0" sz="1450" spc="-10">
                <a:latin typeface="Times New Roman"/>
                <a:cs typeface="Times New Roman"/>
              </a:rPr>
              <a:t>20</a:t>
            </a:r>
            <a:endParaRPr sz="1450">
              <a:latin typeface="Times New Roman"/>
              <a:cs typeface="Times New Roman"/>
            </a:endParaRPr>
          </a:p>
          <a:p>
            <a:pPr>
              <a:lnSpc>
                <a:spcPct val="100000"/>
              </a:lnSpc>
            </a:pPr>
            <a:endParaRPr sz="1600">
              <a:latin typeface="Times New Roman"/>
              <a:cs typeface="Times New Roman"/>
            </a:endParaRPr>
          </a:p>
          <a:p>
            <a:pPr>
              <a:lnSpc>
                <a:spcPct val="100000"/>
              </a:lnSpc>
              <a:spcBef>
                <a:spcPts val="50"/>
              </a:spcBef>
            </a:pPr>
            <a:endParaRPr sz="1350">
              <a:latin typeface="Times New Roman"/>
              <a:cs typeface="Times New Roman"/>
            </a:endParaRPr>
          </a:p>
          <a:p>
            <a:pPr marL="12700">
              <a:lnSpc>
                <a:spcPct val="100000"/>
              </a:lnSpc>
            </a:pPr>
            <a:r>
              <a:rPr dirty="0" sz="1650" spc="-5" b="1">
                <a:latin typeface="Times New Roman"/>
                <a:cs typeface="Times New Roman"/>
              </a:rPr>
              <a:t>Exercises</a:t>
            </a:r>
            <a:endParaRPr sz="1650">
              <a:latin typeface="Times New Roman"/>
              <a:cs typeface="Times New Roman"/>
            </a:endParaRPr>
          </a:p>
          <a:p>
            <a:pPr marL="12700">
              <a:lnSpc>
                <a:spcPct val="100000"/>
              </a:lnSpc>
              <a:spcBef>
                <a:spcPts val="670"/>
              </a:spcBef>
            </a:pPr>
            <a:r>
              <a:rPr dirty="0" sz="1450" spc="-60">
                <a:latin typeface="Times New Roman"/>
                <a:cs typeface="Times New Roman"/>
              </a:rPr>
              <a:t>To </a:t>
            </a:r>
            <a:r>
              <a:rPr dirty="0" sz="1450" spc="-10">
                <a:latin typeface="Times New Roman"/>
                <a:cs typeface="Times New Roman"/>
              </a:rPr>
              <a:t>extend </a:t>
            </a:r>
            <a:r>
              <a:rPr dirty="0" sz="1450" spc="-5">
                <a:latin typeface="Times New Roman"/>
                <a:cs typeface="Times New Roman"/>
              </a:rPr>
              <a:t>your </a:t>
            </a:r>
            <a:r>
              <a:rPr dirty="0" sz="1450" spc="-10">
                <a:latin typeface="Times New Roman"/>
                <a:cs typeface="Times New Roman"/>
              </a:rPr>
              <a:t>knowledge </a:t>
            </a:r>
            <a:r>
              <a:rPr dirty="0" sz="1450" spc="-5">
                <a:latin typeface="Times New Roman"/>
                <a:cs typeface="Times New Roman"/>
              </a:rPr>
              <a:t>of </a:t>
            </a:r>
            <a:r>
              <a:rPr dirty="0" sz="1450" spc="-10">
                <a:latin typeface="Times New Roman"/>
                <a:cs typeface="Times New Roman"/>
              </a:rPr>
              <a:t>the subjects covered </a:t>
            </a:r>
            <a:r>
              <a:rPr dirty="0" sz="1450" spc="-25">
                <a:latin typeface="Times New Roman"/>
                <a:cs typeface="Times New Roman"/>
              </a:rPr>
              <a:t>today, </a:t>
            </a:r>
            <a:r>
              <a:rPr dirty="0" sz="1450" spc="-10">
                <a:latin typeface="Times New Roman"/>
                <a:cs typeface="Times New Roman"/>
              </a:rPr>
              <a:t>try the following</a:t>
            </a:r>
            <a:r>
              <a:rPr dirty="0" sz="1450" spc="145">
                <a:latin typeface="Times New Roman"/>
                <a:cs typeface="Times New Roman"/>
              </a:rPr>
              <a:t> </a:t>
            </a:r>
            <a:r>
              <a:rPr dirty="0" sz="1450" spc="-10">
                <a:latin typeface="Times New Roman"/>
                <a:cs typeface="Times New Roman"/>
              </a:rPr>
              <a:t>exercises:</a:t>
            </a:r>
            <a:endParaRPr sz="1450">
              <a:latin typeface="Times New Roman"/>
              <a:cs typeface="Times New Roman"/>
            </a:endParaRPr>
          </a:p>
          <a:p>
            <a:pPr marL="441959" marR="832485" indent="-146050">
              <a:lnSpc>
                <a:spcPts val="1660"/>
              </a:lnSpc>
              <a:spcBef>
                <a:spcPts val="760"/>
              </a:spcBef>
              <a:buFont typeface="Times New Roman"/>
              <a:buAutoNum type="arabicPeriod"/>
              <a:tabLst>
                <a:tab pos="479425" algn="l"/>
              </a:tabLst>
            </a:pPr>
            <a:r>
              <a:rPr dirty="0" sz="1450" spc="-10">
                <a:latin typeface="Times New Roman"/>
                <a:cs typeface="Times New Roman"/>
              </a:rPr>
              <a:t>Create </a:t>
            </a:r>
            <a:r>
              <a:rPr dirty="0" sz="1450" spc="-5">
                <a:latin typeface="Times New Roman"/>
                <a:cs typeface="Times New Roman"/>
              </a:rPr>
              <a:t>a </a:t>
            </a:r>
            <a:r>
              <a:rPr dirty="0" sz="1450" spc="-10">
                <a:latin typeface="Times New Roman"/>
                <a:cs typeface="Times New Roman"/>
              </a:rPr>
              <a:t>program that turns </a:t>
            </a:r>
            <a:r>
              <a:rPr dirty="0" sz="1450" spc="-5">
                <a:latin typeface="Times New Roman"/>
                <a:cs typeface="Times New Roman"/>
              </a:rPr>
              <a:t>a </a:t>
            </a:r>
            <a:r>
              <a:rPr dirty="0" sz="1450" spc="-10">
                <a:latin typeface="Times New Roman"/>
                <a:cs typeface="Times New Roman"/>
              </a:rPr>
              <a:t>birthday in </a:t>
            </a:r>
            <a:r>
              <a:rPr dirty="0" sz="1450" spc="-15">
                <a:latin typeface="Times New Roman"/>
                <a:cs typeface="Times New Roman"/>
              </a:rPr>
              <a:t>MM/DD/YYYY </a:t>
            </a:r>
            <a:r>
              <a:rPr dirty="0" sz="1450" spc="-10">
                <a:latin typeface="Times New Roman"/>
                <a:cs typeface="Times New Roman"/>
              </a:rPr>
              <a:t>format (such as  04/29/2016) into three individual</a:t>
            </a:r>
            <a:r>
              <a:rPr dirty="0" sz="1450" spc="10">
                <a:latin typeface="Times New Roman"/>
                <a:cs typeface="Times New Roman"/>
              </a:rPr>
              <a:t> </a:t>
            </a:r>
            <a:r>
              <a:rPr dirty="0" sz="1450" spc="-10">
                <a:latin typeface="Times New Roman"/>
                <a:cs typeface="Times New Roman"/>
              </a:rPr>
              <a:t>strings.</a:t>
            </a:r>
            <a:endParaRPr sz="1450">
              <a:latin typeface="Times New Roman"/>
              <a:cs typeface="Times New Roman"/>
            </a:endParaRPr>
          </a:p>
          <a:p>
            <a:pPr marL="441959" marR="71120" indent="-146050">
              <a:lnSpc>
                <a:spcPct val="99300"/>
              </a:lnSpc>
              <a:spcBef>
                <a:spcPts val="600"/>
              </a:spcBef>
              <a:buFont typeface="Times New Roman"/>
              <a:buAutoNum type="arabicPeriod"/>
              <a:tabLst>
                <a:tab pos="479425" algn="l"/>
              </a:tabLst>
            </a:pPr>
            <a:r>
              <a:rPr dirty="0" sz="1450" spc="-10">
                <a:latin typeface="Times New Roman"/>
                <a:cs typeface="Times New Roman"/>
              </a:rPr>
              <a:t>Create </a:t>
            </a:r>
            <a:r>
              <a:rPr dirty="0" sz="1450" spc="-5">
                <a:latin typeface="Times New Roman"/>
                <a:cs typeface="Times New Roman"/>
              </a:rPr>
              <a:t>a </a:t>
            </a:r>
            <a:r>
              <a:rPr dirty="0" sz="1450" spc="-10">
                <a:latin typeface="Times New Roman"/>
                <a:cs typeface="Times New Roman"/>
              </a:rPr>
              <a:t>class with instance variables for </a:t>
            </a:r>
            <a:r>
              <a:rPr dirty="0" sz="1450" spc="-10">
                <a:latin typeface="Courier New"/>
                <a:cs typeface="Courier New"/>
              </a:rPr>
              <a:t>height</a:t>
            </a:r>
            <a:r>
              <a:rPr dirty="0" sz="1450" spc="-10">
                <a:latin typeface="Times New Roman"/>
                <a:cs typeface="Times New Roman"/>
              </a:rPr>
              <a:t>, </a:t>
            </a:r>
            <a:r>
              <a:rPr dirty="0" sz="1450" spc="-10">
                <a:latin typeface="Courier New"/>
                <a:cs typeface="Courier New"/>
              </a:rPr>
              <a:t>weight</a:t>
            </a:r>
            <a:r>
              <a:rPr dirty="0" sz="1450" spc="-10">
                <a:latin typeface="Times New Roman"/>
                <a:cs typeface="Times New Roman"/>
              </a:rPr>
              <a:t>, and </a:t>
            </a:r>
            <a:r>
              <a:rPr dirty="0" sz="1450" spc="-10">
                <a:latin typeface="Courier New"/>
                <a:cs typeface="Courier New"/>
              </a:rPr>
              <a:t>depth</a:t>
            </a:r>
            <a:r>
              <a:rPr dirty="0" sz="1450" spc="-10">
                <a:latin typeface="Times New Roman"/>
                <a:cs typeface="Times New Roman"/>
              </a:rPr>
              <a:t>, making  each an </a:t>
            </a:r>
            <a:r>
              <a:rPr dirty="0" sz="1450" spc="-20">
                <a:latin typeface="Times New Roman"/>
                <a:cs typeface="Times New Roman"/>
              </a:rPr>
              <a:t>integer. </a:t>
            </a:r>
            <a:r>
              <a:rPr dirty="0" sz="1450" spc="-10">
                <a:latin typeface="Times New Roman"/>
                <a:cs typeface="Times New Roman"/>
              </a:rPr>
              <a:t>Create </a:t>
            </a:r>
            <a:r>
              <a:rPr dirty="0" sz="1450" spc="-5">
                <a:latin typeface="Times New Roman"/>
                <a:cs typeface="Times New Roman"/>
              </a:rPr>
              <a:t>a </a:t>
            </a:r>
            <a:r>
              <a:rPr dirty="0" sz="1450" spc="-10">
                <a:latin typeface="Times New Roman"/>
                <a:cs typeface="Times New Roman"/>
              </a:rPr>
              <a:t>Java application that uses </a:t>
            </a:r>
            <a:r>
              <a:rPr dirty="0" sz="1450" spc="-5">
                <a:latin typeface="Times New Roman"/>
                <a:cs typeface="Times New Roman"/>
              </a:rPr>
              <a:t>your </a:t>
            </a:r>
            <a:r>
              <a:rPr dirty="0" sz="1450" spc="-10">
                <a:latin typeface="Times New Roman"/>
                <a:cs typeface="Times New Roman"/>
              </a:rPr>
              <a:t>new class, sets each </a:t>
            </a:r>
            <a:r>
              <a:rPr dirty="0" sz="1450" spc="-5">
                <a:latin typeface="Times New Roman"/>
                <a:cs typeface="Times New Roman"/>
              </a:rPr>
              <a:t>of </a:t>
            </a:r>
            <a:r>
              <a:rPr dirty="0" sz="1450" spc="-10">
                <a:latin typeface="Times New Roman"/>
                <a:cs typeface="Times New Roman"/>
              </a:rPr>
              <a:t>these  values in an object, and displays the</a:t>
            </a:r>
            <a:r>
              <a:rPr dirty="0" sz="1450" spc="25">
                <a:latin typeface="Times New Roman"/>
                <a:cs typeface="Times New Roman"/>
              </a:rPr>
              <a:t> </a:t>
            </a:r>
            <a:r>
              <a:rPr dirty="0" sz="1450" spc="-10">
                <a:latin typeface="Times New Roman"/>
                <a:cs typeface="Times New Roman"/>
              </a:rPr>
              <a:t>values.</a:t>
            </a:r>
            <a:endParaRPr sz="145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01" y="6672206"/>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01" y="6699645"/>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01" y="6667633"/>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98" y="6667633"/>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62" y="6676780"/>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58" y="6676780"/>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01" y="8300242"/>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01" y="8327682"/>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01" y="8295670"/>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98" y="8295670"/>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62" y="8304816"/>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58" y="8304816"/>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p:nvPr/>
        </p:nvSpPr>
        <p:spPr>
          <a:xfrm>
            <a:off x="777139" y="1280480"/>
            <a:ext cx="91411" cy="91462"/>
          </a:xfrm>
          <a:prstGeom prst="rect">
            <a:avLst/>
          </a:prstGeom>
          <a:blipFill>
            <a:blip r:embed="rId2" cstate="print"/>
            <a:stretch>
              <a:fillRect/>
            </a:stretch>
          </a:blipFill>
        </p:spPr>
        <p:txBody>
          <a:bodyPr wrap="square" lIns="0" tIns="0" rIns="0" bIns="0" rtlCol="0"/>
          <a:lstStyle/>
          <a:p/>
        </p:txBody>
      </p:sp>
      <p:sp>
        <p:nvSpPr>
          <p:cNvPr id="15" name="object 15"/>
          <p:cNvSpPr/>
          <p:nvPr/>
        </p:nvSpPr>
        <p:spPr>
          <a:xfrm>
            <a:off x="777139" y="1600596"/>
            <a:ext cx="91411" cy="91462"/>
          </a:xfrm>
          <a:prstGeom prst="rect">
            <a:avLst/>
          </a:prstGeom>
          <a:blipFill>
            <a:blip r:embed="rId2" cstate="print"/>
            <a:stretch>
              <a:fillRect/>
            </a:stretch>
          </a:blipFill>
        </p:spPr>
        <p:txBody>
          <a:bodyPr wrap="square" lIns="0" tIns="0" rIns="0" bIns="0" rtlCol="0"/>
          <a:lstStyle/>
          <a:p/>
        </p:txBody>
      </p:sp>
      <p:sp>
        <p:nvSpPr>
          <p:cNvPr id="16" name="object 16"/>
          <p:cNvSpPr/>
          <p:nvPr/>
        </p:nvSpPr>
        <p:spPr>
          <a:xfrm>
            <a:off x="777139" y="2131088"/>
            <a:ext cx="91411" cy="91462"/>
          </a:xfrm>
          <a:prstGeom prst="rect">
            <a:avLst/>
          </a:prstGeom>
          <a:blipFill>
            <a:blip r:embed="rId2" cstate="print"/>
            <a:stretch>
              <a:fillRect/>
            </a:stretch>
          </a:blipFill>
        </p:spPr>
        <p:txBody>
          <a:bodyPr wrap="square" lIns="0" tIns="0" rIns="0" bIns="0" rtlCol="0"/>
          <a:lstStyle/>
          <a:p/>
        </p:txBody>
      </p:sp>
      <p:sp>
        <p:nvSpPr>
          <p:cNvPr id="17" name="object 17"/>
          <p:cNvSpPr txBox="1"/>
          <p:nvPr/>
        </p:nvSpPr>
        <p:spPr>
          <a:xfrm>
            <a:off x="444495" y="417184"/>
            <a:ext cx="6659245" cy="9665970"/>
          </a:xfrm>
          <a:prstGeom prst="rect">
            <a:avLst/>
          </a:prstGeom>
        </p:spPr>
        <p:txBody>
          <a:bodyPr wrap="square" lIns="0" tIns="12700" rIns="0" bIns="0" rtlCol="0" vert="horz">
            <a:spAutoFit/>
          </a:bodyPr>
          <a:lstStyle/>
          <a:p>
            <a:pPr marL="12700" marR="35560">
              <a:lnSpc>
                <a:spcPct val="99300"/>
              </a:lnSpc>
              <a:spcBef>
                <a:spcPts val="100"/>
              </a:spcBef>
            </a:pPr>
            <a:r>
              <a:rPr dirty="0" sz="1450" spc="-10">
                <a:latin typeface="Times New Roman"/>
                <a:cs typeface="Times New Roman"/>
              </a:rPr>
              <a:t>Although casting is reasonably simple, the process is complicated by the fact that Java has  both primitive types (such as </a:t>
            </a:r>
            <a:r>
              <a:rPr dirty="0" sz="1450" spc="-10">
                <a:latin typeface="Courier New"/>
                <a:cs typeface="Courier New"/>
              </a:rPr>
              <a:t>int</a:t>
            </a:r>
            <a:r>
              <a:rPr dirty="0" sz="1450" spc="-10">
                <a:latin typeface="Times New Roman"/>
                <a:cs typeface="Times New Roman"/>
              </a:rPr>
              <a:t>, </a:t>
            </a:r>
            <a:r>
              <a:rPr dirty="0" sz="1450" spc="-10">
                <a:latin typeface="Courier New"/>
                <a:cs typeface="Courier New"/>
              </a:rPr>
              <a:t>float</a:t>
            </a:r>
            <a:r>
              <a:rPr dirty="0" sz="1450" spc="-10">
                <a:latin typeface="Times New Roman"/>
                <a:cs typeface="Times New Roman"/>
              </a:rPr>
              <a:t>, and </a:t>
            </a:r>
            <a:r>
              <a:rPr dirty="0" sz="1450" spc="-15">
                <a:latin typeface="Courier New"/>
                <a:cs typeface="Courier New"/>
              </a:rPr>
              <a:t>boolean</a:t>
            </a:r>
            <a:r>
              <a:rPr dirty="0" sz="1450" spc="-15">
                <a:latin typeface="Times New Roman"/>
                <a:cs typeface="Times New Roman"/>
              </a:rPr>
              <a:t>) </a:t>
            </a:r>
            <a:r>
              <a:rPr dirty="0" sz="1450" spc="-10">
                <a:latin typeface="Times New Roman"/>
                <a:cs typeface="Times New Roman"/>
              </a:rPr>
              <a:t>and object types (</a:t>
            </a:r>
            <a:r>
              <a:rPr dirty="0" sz="1450" spc="-10">
                <a:latin typeface="Courier New"/>
                <a:cs typeface="Courier New"/>
              </a:rPr>
              <a:t>String</a:t>
            </a:r>
            <a:r>
              <a:rPr dirty="0" sz="1450" spc="-10">
                <a:latin typeface="Times New Roman"/>
                <a:cs typeface="Times New Roman"/>
              </a:rPr>
              <a:t>,  </a:t>
            </a:r>
            <a:r>
              <a:rPr dirty="0" sz="1450" spc="-10">
                <a:latin typeface="Courier New"/>
                <a:cs typeface="Courier New"/>
              </a:rPr>
              <a:t>Point</a:t>
            </a:r>
            <a:r>
              <a:rPr dirty="0" sz="1450" spc="-10">
                <a:latin typeface="Times New Roman"/>
                <a:cs typeface="Times New Roman"/>
              </a:rPr>
              <a:t>, and the like). This section discusses three forms </a:t>
            </a:r>
            <a:r>
              <a:rPr dirty="0" sz="1450" spc="-5">
                <a:latin typeface="Times New Roman"/>
                <a:cs typeface="Times New Roman"/>
              </a:rPr>
              <a:t>of </a:t>
            </a:r>
            <a:r>
              <a:rPr dirty="0" sz="1450" spc="-10">
                <a:latin typeface="Times New Roman"/>
                <a:cs typeface="Times New Roman"/>
              </a:rPr>
              <a:t>casts and</a:t>
            </a:r>
            <a:r>
              <a:rPr dirty="0" sz="1450" spc="75">
                <a:latin typeface="Times New Roman"/>
                <a:cs typeface="Times New Roman"/>
              </a:rPr>
              <a:t> </a:t>
            </a:r>
            <a:r>
              <a:rPr dirty="0" sz="1450" spc="-10">
                <a:latin typeface="Times New Roman"/>
                <a:cs typeface="Times New Roman"/>
              </a:rPr>
              <a:t>conversions:</a:t>
            </a:r>
            <a:endParaRPr sz="1450">
              <a:latin typeface="Times New Roman"/>
              <a:cs typeface="Times New Roman"/>
            </a:endParaRPr>
          </a:p>
          <a:p>
            <a:pPr marL="469265">
              <a:lnSpc>
                <a:spcPct val="100000"/>
              </a:lnSpc>
              <a:spcBef>
                <a:spcPts val="780"/>
              </a:spcBef>
            </a:pPr>
            <a:r>
              <a:rPr dirty="0" sz="1450" spc="-10">
                <a:latin typeface="Times New Roman"/>
                <a:cs typeface="Times New Roman"/>
              </a:rPr>
              <a:t>Casting</a:t>
            </a:r>
            <a:r>
              <a:rPr dirty="0" sz="1450" spc="-5">
                <a:latin typeface="Times New Roman"/>
                <a:cs typeface="Times New Roman"/>
              </a:rPr>
              <a:t> </a:t>
            </a:r>
            <a:r>
              <a:rPr dirty="0" sz="1450" spc="-10">
                <a:latin typeface="Times New Roman"/>
                <a:cs typeface="Times New Roman"/>
              </a:rPr>
              <a:t>between</a:t>
            </a:r>
            <a:r>
              <a:rPr dirty="0" sz="1450">
                <a:latin typeface="Times New Roman"/>
                <a:cs typeface="Times New Roman"/>
              </a:rPr>
              <a:t> </a:t>
            </a:r>
            <a:r>
              <a:rPr dirty="0" sz="1450" spc="-10">
                <a:latin typeface="Times New Roman"/>
                <a:cs typeface="Times New Roman"/>
              </a:rPr>
              <a:t>primitive</a:t>
            </a:r>
            <a:r>
              <a:rPr dirty="0" sz="1450">
                <a:latin typeface="Times New Roman"/>
                <a:cs typeface="Times New Roman"/>
              </a:rPr>
              <a:t> </a:t>
            </a:r>
            <a:r>
              <a:rPr dirty="0" sz="1450" spc="-10">
                <a:latin typeface="Times New Roman"/>
                <a:cs typeface="Times New Roman"/>
              </a:rPr>
              <a:t>types,</a:t>
            </a:r>
            <a:r>
              <a:rPr dirty="0" sz="1450" spc="-5">
                <a:latin typeface="Times New Roman"/>
                <a:cs typeface="Times New Roman"/>
              </a:rPr>
              <a:t> </a:t>
            </a:r>
            <a:r>
              <a:rPr dirty="0" sz="1450" spc="-10">
                <a:latin typeface="Times New Roman"/>
                <a:cs typeface="Times New Roman"/>
              </a:rPr>
              <a:t>such</a:t>
            </a:r>
            <a:r>
              <a:rPr dirty="0" sz="1450">
                <a:latin typeface="Times New Roman"/>
                <a:cs typeface="Times New Roman"/>
              </a:rPr>
              <a:t> </a:t>
            </a:r>
            <a:r>
              <a:rPr dirty="0" sz="1450" spc="-10">
                <a:latin typeface="Times New Roman"/>
                <a:cs typeface="Times New Roman"/>
              </a:rPr>
              <a:t>as</a:t>
            </a:r>
            <a:r>
              <a:rPr dirty="0" sz="1450">
                <a:latin typeface="Times New Roman"/>
                <a:cs typeface="Times New Roman"/>
              </a:rPr>
              <a:t> </a:t>
            </a:r>
            <a:r>
              <a:rPr dirty="0" sz="1450" spc="-10">
                <a:latin typeface="Courier New"/>
                <a:cs typeface="Courier New"/>
              </a:rPr>
              <a:t>int</a:t>
            </a:r>
            <a:r>
              <a:rPr dirty="0" sz="1450" spc="-515">
                <a:latin typeface="Courier New"/>
                <a:cs typeface="Courier New"/>
              </a:rPr>
              <a:t> </a:t>
            </a:r>
            <a:r>
              <a:rPr dirty="0" sz="1450" spc="-10">
                <a:latin typeface="Times New Roman"/>
                <a:cs typeface="Times New Roman"/>
              </a:rPr>
              <a:t>to</a:t>
            </a:r>
            <a:r>
              <a:rPr dirty="0" sz="1450">
                <a:latin typeface="Times New Roman"/>
                <a:cs typeface="Times New Roman"/>
              </a:rPr>
              <a:t> </a:t>
            </a:r>
            <a:r>
              <a:rPr dirty="0" sz="1450" spc="-15">
                <a:latin typeface="Courier New"/>
                <a:cs typeface="Courier New"/>
              </a:rPr>
              <a:t>float</a:t>
            </a:r>
            <a:r>
              <a:rPr dirty="0" sz="1450" spc="-509">
                <a:latin typeface="Courier New"/>
                <a:cs typeface="Courier New"/>
              </a:rPr>
              <a:t> </a:t>
            </a:r>
            <a:r>
              <a:rPr dirty="0" sz="1450" spc="-5">
                <a:latin typeface="Times New Roman"/>
                <a:cs typeface="Times New Roman"/>
              </a:rPr>
              <a:t>or</a:t>
            </a:r>
            <a:r>
              <a:rPr dirty="0" sz="1450">
                <a:latin typeface="Times New Roman"/>
                <a:cs typeface="Times New Roman"/>
              </a:rPr>
              <a:t> </a:t>
            </a:r>
            <a:r>
              <a:rPr dirty="0" sz="1450" spc="-15">
                <a:latin typeface="Courier New"/>
                <a:cs typeface="Courier New"/>
              </a:rPr>
              <a:t>float</a:t>
            </a:r>
            <a:r>
              <a:rPr dirty="0" sz="1450" spc="-515">
                <a:latin typeface="Courier New"/>
                <a:cs typeface="Courier New"/>
              </a:rPr>
              <a:t> </a:t>
            </a:r>
            <a:r>
              <a:rPr dirty="0" sz="1450" spc="-10">
                <a:latin typeface="Times New Roman"/>
                <a:cs typeface="Times New Roman"/>
              </a:rPr>
              <a:t>to</a:t>
            </a:r>
            <a:r>
              <a:rPr dirty="0" sz="1450">
                <a:latin typeface="Times New Roman"/>
                <a:cs typeface="Times New Roman"/>
              </a:rPr>
              <a:t> </a:t>
            </a:r>
            <a:r>
              <a:rPr dirty="0" sz="1450" spc="-15">
                <a:latin typeface="Courier New"/>
                <a:cs typeface="Courier New"/>
              </a:rPr>
              <a:t>double</a:t>
            </a:r>
            <a:endParaRPr sz="1450">
              <a:latin typeface="Courier New"/>
              <a:cs typeface="Courier New"/>
            </a:endParaRPr>
          </a:p>
          <a:p>
            <a:pPr marL="469265">
              <a:lnSpc>
                <a:spcPts val="1700"/>
              </a:lnSpc>
              <a:spcBef>
                <a:spcPts val="780"/>
              </a:spcBef>
            </a:pPr>
            <a:r>
              <a:rPr dirty="0" sz="1450" spc="-10">
                <a:latin typeface="Times New Roman"/>
                <a:cs typeface="Times New Roman"/>
              </a:rPr>
              <a:t>Casting from an object </a:t>
            </a:r>
            <a:r>
              <a:rPr dirty="0" sz="1450" spc="-5">
                <a:latin typeface="Times New Roman"/>
                <a:cs typeface="Times New Roman"/>
              </a:rPr>
              <a:t>of a </a:t>
            </a:r>
            <a:r>
              <a:rPr dirty="0" sz="1450" spc="-10">
                <a:latin typeface="Times New Roman"/>
                <a:cs typeface="Times New Roman"/>
              </a:rPr>
              <a:t>class to an object </a:t>
            </a:r>
            <a:r>
              <a:rPr dirty="0" sz="1450" spc="-5">
                <a:latin typeface="Times New Roman"/>
                <a:cs typeface="Times New Roman"/>
              </a:rPr>
              <a:t>of </a:t>
            </a:r>
            <a:r>
              <a:rPr dirty="0" sz="1450" spc="-10">
                <a:latin typeface="Times New Roman"/>
                <a:cs typeface="Times New Roman"/>
              </a:rPr>
              <a:t>another class, such as</a:t>
            </a:r>
            <a:r>
              <a:rPr dirty="0" sz="1450" spc="75">
                <a:latin typeface="Times New Roman"/>
                <a:cs typeface="Times New Roman"/>
              </a:rPr>
              <a:t> </a:t>
            </a:r>
            <a:r>
              <a:rPr dirty="0" sz="1450" spc="-10">
                <a:latin typeface="Times New Roman"/>
                <a:cs typeface="Times New Roman"/>
              </a:rPr>
              <a:t>from</a:t>
            </a:r>
            <a:endParaRPr sz="1450">
              <a:latin typeface="Times New Roman"/>
              <a:cs typeface="Times New Roman"/>
            </a:endParaRPr>
          </a:p>
          <a:p>
            <a:pPr marL="441959">
              <a:lnSpc>
                <a:spcPts val="1700"/>
              </a:lnSpc>
            </a:pPr>
            <a:r>
              <a:rPr dirty="0" sz="1450" spc="-15">
                <a:latin typeface="Courier New"/>
                <a:cs typeface="Courier New"/>
              </a:rPr>
              <a:t>Object</a:t>
            </a:r>
            <a:r>
              <a:rPr dirty="0" sz="1450" spc="-515">
                <a:latin typeface="Courier New"/>
                <a:cs typeface="Courier New"/>
              </a:rPr>
              <a:t> </a:t>
            </a:r>
            <a:r>
              <a:rPr dirty="0" sz="1450" spc="-10">
                <a:latin typeface="Times New Roman"/>
                <a:cs typeface="Times New Roman"/>
              </a:rPr>
              <a:t>to </a:t>
            </a:r>
            <a:r>
              <a:rPr dirty="0" sz="1450" spc="-15">
                <a:latin typeface="Courier New"/>
                <a:cs typeface="Courier New"/>
              </a:rPr>
              <a:t>String</a:t>
            </a:r>
            <a:endParaRPr sz="1450">
              <a:latin typeface="Courier New"/>
              <a:cs typeface="Courier New"/>
            </a:endParaRPr>
          </a:p>
          <a:p>
            <a:pPr marL="441959" marR="218440" indent="27305">
              <a:lnSpc>
                <a:spcPts val="1660"/>
              </a:lnSpc>
              <a:spcBef>
                <a:spcPts val="905"/>
              </a:spcBef>
            </a:pPr>
            <a:r>
              <a:rPr dirty="0" sz="1450" spc="-10">
                <a:latin typeface="Times New Roman"/>
                <a:cs typeface="Times New Roman"/>
              </a:rPr>
              <a:t>Casting primitive types to objects and then extracting primitive values from those  objects</a:t>
            </a:r>
            <a:endParaRPr sz="1450">
              <a:latin typeface="Times New Roman"/>
              <a:cs typeface="Times New Roman"/>
            </a:endParaRPr>
          </a:p>
          <a:p>
            <a:pPr marL="12700" marR="5080">
              <a:lnSpc>
                <a:spcPts val="1660"/>
              </a:lnSpc>
              <a:spcBef>
                <a:spcPts val="715"/>
              </a:spcBef>
            </a:pPr>
            <a:r>
              <a:rPr dirty="0" sz="1450" spc="-10">
                <a:latin typeface="Times New Roman"/>
                <a:cs typeface="Times New Roman"/>
              </a:rPr>
              <a:t>When discussing casting, it can </a:t>
            </a:r>
            <a:r>
              <a:rPr dirty="0" sz="1450" spc="-5">
                <a:latin typeface="Times New Roman"/>
                <a:cs typeface="Times New Roman"/>
              </a:rPr>
              <a:t>be </a:t>
            </a:r>
            <a:r>
              <a:rPr dirty="0" sz="1450" spc="-10">
                <a:latin typeface="Times New Roman"/>
                <a:cs typeface="Times New Roman"/>
              </a:rPr>
              <a:t>easier to think in terms </a:t>
            </a:r>
            <a:r>
              <a:rPr dirty="0" sz="1450" spc="-5">
                <a:latin typeface="Times New Roman"/>
                <a:cs typeface="Times New Roman"/>
              </a:rPr>
              <a:t>of </a:t>
            </a:r>
            <a:r>
              <a:rPr dirty="0" sz="1450" spc="-10">
                <a:latin typeface="Times New Roman"/>
                <a:cs typeface="Times New Roman"/>
              </a:rPr>
              <a:t>sources and destinations. The  source is the variable being cast into another type. The destination is the</a:t>
            </a:r>
            <a:r>
              <a:rPr dirty="0" sz="1450" spc="100">
                <a:latin typeface="Times New Roman"/>
                <a:cs typeface="Times New Roman"/>
              </a:rPr>
              <a:t> </a:t>
            </a:r>
            <a:r>
              <a:rPr dirty="0" sz="1450" spc="-10">
                <a:latin typeface="Times New Roman"/>
                <a:cs typeface="Times New Roman"/>
              </a:rPr>
              <a:t>result.</a:t>
            </a:r>
            <a:endParaRPr sz="1450">
              <a:latin typeface="Times New Roman"/>
              <a:cs typeface="Times New Roman"/>
            </a:endParaRPr>
          </a:p>
          <a:p>
            <a:pPr marL="12700">
              <a:lnSpc>
                <a:spcPct val="100000"/>
              </a:lnSpc>
              <a:spcBef>
                <a:spcPts val="1325"/>
              </a:spcBef>
            </a:pPr>
            <a:r>
              <a:rPr dirty="0" sz="1650" spc="-5" b="1">
                <a:latin typeface="Times New Roman"/>
                <a:cs typeface="Times New Roman"/>
              </a:rPr>
              <a:t>Casting Primitive</a:t>
            </a:r>
            <a:r>
              <a:rPr dirty="0" sz="1650" b="1">
                <a:latin typeface="Times New Roman"/>
                <a:cs typeface="Times New Roman"/>
              </a:rPr>
              <a:t> </a:t>
            </a:r>
            <a:r>
              <a:rPr dirty="0" sz="1650" spc="-25" b="1">
                <a:latin typeface="Times New Roman"/>
                <a:cs typeface="Times New Roman"/>
              </a:rPr>
              <a:t>Types</a:t>
            </a:r>
            <a:endParaRPr sz="1650">
              <a:latin typeface="Times New Roman"/>
              <a:cs typeface="Times New Roman"/>
            </a:endParaRPr>
          </a:p>
          <a:p>
            <a:pPr marL="12700" marR="167005">
              <a:lnSpc>
                <a:spcPct val="98000"/>
              </a:lnSpc>
              <a:spcBef>
                <a:spcPts val="705"/>
              </a:spcBef>
            </a:pPr>
            <a:r>
              <a:rPr dirty="0" sz="1450" spc="-10">
                <a:latin typeface="Times New Roman"/>
                <a:cs typeface="Times New Roman"/>
              </a:rPr>
              <a:t>Casting between primitive types enables you to convert the value </a:t>
            </a:r>
            <a:r>
              <a:rPr dirty="0" sz="1450" spc="-5">
                <a:latin typeface="Times New Roman"/>
                <a:cs typeface="Times New Roman"/>
              </a:rPr>
              <a:t>of one </a:t>
            </a:r>
            <a:r>
              <a:rPr dirty="0" sz="1450" spc="-10">
                <a:latin typeface="Times New Roman"/>
                <a:cs typeface="Times New Roman"/>
              </a:rPr>
              <a:t>type to </a:t>
            </a:r>
            <a:r>
              <a:rPr dirty="0" sz="1450" spc="-20">
                <a:latin typeface="Times New Roman"/>
                <a:cs typeface="Times New Roman"/>
              </a:rPr>
              <a:t>another.  </a:t>
            </a:r>
            <a:r>
              <a:rPr dirty="0" sz="1450" spc="-10">
                <a:latin typeface="Times New Roman"/>
                <a:cs typeface="Times New Roman"/>
              </a:rPr>
              <a:t>This most commonly occurs with the numeric types, </a:t>
            </a:r>
            <a:r>
              <a:rPr dirty="0" sz="1450" spc="-5">
                <a:latin typeface="Times New Roman"/>
                <a:cs typeface="Times New Roman"/>
              </a:rPr>
              <a:t>but one </a:t>
            </a:r>
            <a:r>
              <a:rPr dirty="0" sz="1450" spc="-10">
                <a:latin typeface="Times New Roman"/>
                <a:cs typeface="Times New Roman"/>
              </a:rPr>
              <a:t>primitive type never can </a:t>
            </a:r>
            <a:r>
              <a:rPr dirty="0" sz="1450" spc="-5">
                <a:latin typeface="Times New Roman"/>
                <a:cs typeface="Times New Roman"/>
              </a:rPr>
              <a:t>be  </a:t>
            </a:r>
            <a:r>
              <a:rPr dirty="0" sz="1450" spc="-10">
                <a:latin typeface="Times New Roman"/>
                <a:cs typeface="Times New Roman"/>
              </a:rPr>
              <a:t>used in </a:t>
            </a:r>
            <a:r>
              <a:rPr dirty="0" sz="1450" spc="-5">
                <a:latin typeface="Times New Roman"/>
                <a:cs typeface="Times New Roman"/>
              </a:rPr>
              <a:t>a </a:t>
            </a:r>
            <a:r>
              <a:rPr dirty="0" sz="1450" spc="-10">
                <a:latin typeface="Times New Roman"/>
                <a:cs typeface="Times New Roman"/>
              </a:rPr>
              <a:t>cast. Boolean values must </a:t>
            </a:r>
            <a:r>
              <a:rPr dirty="0" sz="1450" spc="-5">
                <a:latin typeface="Times New Roman"/>
                <a:cs typeface="Times New Roman"/>
              </a:rPr>
              <a:t>be </a:t>
            </a:r>
            <a:r>
              <a:rPr dirty="0" sz="1450" spc="-10">
                <a:latin typeface="Times New Roman"/>
                <a:cs typeface="Times New Roman"/>
              </a:rPr>
              <a:t>either </a:t>
            </a:r>
            <a:r>
              <a:rPr dirty="0" sz="1450" spc="-10">
                <a:latin typeface="Courier New"/>
                <a:cs typeface="Courier New"/>
              </a:rPr>
              <a:t>true </a:t>
            </a:r>
            <a:r>
              <a:rPr dirty="0" sz="1450" spc="-5">
                <a:latin typeface="Times New Roman"/>
                <a:cs typeface="Times New Roman"/>
              </a:rPr>
              <a:t>or </a:t>
            </a:r>
            <a:r>
              <a:rPr dirty="0" sz="1450" spc="-15">
                <a:latin typeface="Courier New"/>
                <a:cs typeface="Courier New"/>
              </a:rPr>
              <a:t>false </a:t>
            </a:r>
            <a:r>
              <a:rPr dirty="0" sz="1450" spc="-10">
                <a:latin typeface="Times New Roman"/>
                <a:cs typeface="Times New Roman"/>
              </a:rPr>
              <a:t>and cannot </a:t>
            </a:r>
            <a:r>
              <a:rPr dirty="0" sz="1450" spc="-5">
                <a:latin typeface="Times New Roman"/>
                <a:cs typeface="Times New Roman"/>
              </a:rPr>
              <a:t>be </a:t>
            </a:r>
            <a:r>
              <a:rPr dirty="0" sz="1450" spc="-10">
                <a:latin typeface="Times New Roman"/>
                <a:cs typeface="Times New Roman"/>
              </a:rPr>
              <a:t>used in </a:t>
            </a:r>
            <a:r>
              <a:rPr dirty="0" sz="1450" spc="-5">
                <a:latin typeface="Times New Roman"/>
                <a:cs typeface="Times New Roman"/>
              </a:rPr>
              <a:t>a  </a:t>
            </a:r>
            <a:r>
              <a:rPr dirty="0" sz="1450" spc="-10">
                <a:latin typeface="Times New Roman"/>
                <a:cs typeface="Times New Roman"/>
              </a:rPr>
              <a:t>casting operation.</a:t>
            </a:r>
            <a:endParaRPr sz="1450">
              <a:latin typeface="Times New Roman"/>
              <a:cs typeface="Times New Roman"/>
            </a:endParaRPr>
          </a:p>
          <a:p>
            <a:pPr marL="12700" marR="287655">
              <a:lnSpc>
                <a:spcPct val="100699"/>
              </a:lnSpc>
              <a:spcBef>
                <a:spcPts val="625"/>
              </a:spcBef>
            </a:pPr>
            <a:r>
              <a:rPr dirty="0" sz="1450" spc="-10">
                <a:latin typeface="Times New Roman"/>
                <a:cs typeface="Times New Roman"/>
              </a:rPr>
              <a:t>In many casts between primitive types, the destination can hold </a:t>
            </a:r>
            <a:r>
              <a:rPr dirty="0" sz="1450" spc="-15">
                <a:latin typeface="Times New Roman"/>
                <a:cs typeface="Times New Roman"/>
              </a:rPr>
              <a:t>larger </a:t>
            </a:r>
            <a:r>
              <a:rPr dirty="0" sz="1450" spc="-10">
                <a:latin typeface="Times New Roman"/>
                <a:cs typeface="Times New Roman"/>
              </a:rPr>
              <a:t>values than the  source, so the value is converted </a:t>
            </a:r>
            <a:r>
              <a:rPr dirty="0" sz="1450" spc="-25">
                <a:latin typeface="Times New Roman"/>
                <a:cs typeface="Times New Roman"/>
              </a:rPr>
              <a:t>easily. </a:t>
            </a:r>
            <a:r>
              <a:rPr dirty="0" sz="1450" spc="-10">
                <a:latin typeface="Times New Roman"/>
                <a:cs typeface="Times New Roman"/>
              </a:rPr>
              <a:t>An example would </a:t>
            </a:r>
            <a:r>
              <a:rPr dirty="0" sz="1450" spc="-5">
                <a:latin typeface="Times New Roman"/>
                <a:cs typeface="Times New Roman"/>
              </a:rPr>
              <a:t>be </a:t>
            </a:r>
            <a:r>
              <a:rPr dirty="0" sz="1450" spc="-10">
                <a:latin typeface="Times New Roman"/>
                <a:cs typeface="Times New Roman"/>
              </a:rPr>
              <a:t>casting </a:t>
            </a:r>
            <a:r>
              <a:rPr dirty="0" sz="1450" spc="-5">
                <a:latin typeface="Times New Roman"/>
                <a:cs typeface="Times New Roman"/>
              </a:rPr>
              <a:t>a </a:t>
            </a:r>
            <a:r>
              <a:rPr dirty="0" sz="1450" spc="-10">
                <a:latin typeface="Courier New"/>
                <a:cs typeface="Courier New"/>
              </a:rPr>
              <a:t>byte </a:t>
            </a:r>
            <a:r>
              <a:rPr dirty="0" sz="1450" spc="-10">
                <a:latin typeface="Times New Roman"/>
                <a:cs typeface="Times New Roman"/>
              </a:rPr>
              <a:t>into an  </a:t>
            </a:r>
            <a:r>
              <a:rPr dirty="0" sz="1450" spc="-10">
                <a:latin typeface="Courier New"/>
                <a:cs typeface="Courier New"/>
              </a:rPr>
              <a:t>int</a:t>
            </a:r>
            <a:r>
              <a:rPr dirty="0" sz="1450" spc="-10">
                <a:latin typeface="Times New Roman"/>
                <a:cs typeface="Times New Roman"/>
              </a:rPr>
              <a:t>.</a:t>
            </a:r>
            <a:r>
              <a:rPr dirty="0" sz="1450" spc="-5">
                <a:latin typeface="Times New Roman"/>
                <a:cs typeface="Times New Roman"/>
              </a:rPr>
              <a:t> </a:t>
            </a:r>
            <a:r>
              <a:rPr dirty="0" sz="1450" spc="-10">
                <a:latin typeface="Times New Roman"/>
                <a:cs typeface="Times New Roman"/>
              </a:rPr>
              <a:t>Because</a:t>
            </a:r>
            <a:r>
              <a:rPr dirty="0" sz="1450">
                <a:latin typeface="Times New Roman"/>
                <a:cs typeface="Times New Roman"/>
              </a:rPr>
              <a:t> </a:t>
            </a:r>
            <a:r>
              <a:rPr dirty="0" sz="1450" spc="-5">
                <a:latin typeface="Times New Roman"/>
                <a:cs typeface="Times New Roman"/>
              </a:rPr>
              <a:t>a</a:t>
            </a:r>
            <a:r>
              <a:rPr dirty="0" sz="1450">
                <a:latin typeface="Times New Roman"/>
                <a:cs typeface="Times New Roman"/>
              </a:rPr>
              <a:t> </a:t>
            </a:r>
            <a:r>
              <a:rPr dirty="0" sz="1450" spc="-10">
                <a:latin typeface="Courier New"/>
                <a:cs typeface="Courier New"/>
              </a:rPr>
              <a:t>byte</a:t>
            </a:r>
            <a:r>
              <a:rPr dirty="0" sz="1450" spc="-509">
                <a:latin typeface="Courier New"/>
                <a:cs typeface="Courier New"/>
              </a:rPr>
              <a:t> </a:t>
            </a:r>
            <a:r>
              <a:rPr dirty="0" sz="1450" spc="-10">
                <a:latin typeface="Times New Roman"/>
                <a:cs typeface="Times New Roman"/>
              </a:rPr>
              <a:t>holds</a:t>
            </a:r>
            <a:r>
              <a:rPr dirty="0" sz="1450">
                <a:latin typeface="Times New Roman"/>
                <a:cs typeface="Times New Roman"/>
              </a:rPr>
              <a:t> </a:t>
            </a:r>
            <a:r>
              <a:rPr dirty="0" sz="1450" spc="-10">
                <a:latin typeface="Times New Roman"/>
                <a:cs typeface="Times New Roman"/>
              </a:rPr>
              <a:t>values</a:t>
            </a:r>
            <a:r>
              <a:rPr dirty="0" sz="1450">
                <a:latin typeface="Times New Roman"/>
                <a:cs typeface="Times New Roman"/>
              </a:rPr>
              <a:t> </a:t>
            </a:r>
            <a:r>
              <a:rPr dirty="0" sz="1450" spc="-10">
                <a:latin typeface="Times New Roman"/>
                <a:cs typeface="Times New Roman"/>
              </a:rPr>
              <a:t>from</a:t>
            </a:r>
            <a:r>
              <a:rPr dirty="0" sz="1450">
                <a:latin typeface="Times New Roman"/>
                <a:cs typeface="Times New Roman"/>
              </a:rPr>
              <a:t> </a:t>
            </a:r>
            <a:r>
              <a:rPr dirty="0" sz="1450" spc="-10">
                <a:latin typeface="Times New Roman"/>
                <a:cs typeface="Times New Roman"/>
              </a:rPr>
              <a:t>–128</a:t>
            </a:r>
            <a:r>
              <a:rPr dirty="0" sz="1450">
                <a:latin typeface="Times New Roman"/>
                <a:cs typeface="Times New Roman"/>
              </a:rPr>
              <a:t> </a:t>
            </a:r>
            <a:r>
              <a:rPr dirty="0" sz="1450" spc="-10">
                <a:latin typeface="Times New Roman"/>
                <a:cs typeface="Times New Roman"/>
              </a:rPr>
              <a:t>to</a:t>
            </a:r>
            <a:r>
              <a:rPr dirty="0" sz="1450">
                <a:latin typeface="Times New Roman"/>
                <a:cs typeface="Times New Roman"/>
              </a:rPr>
              <a:t> </a:t>
            </a:r>
            <a:r>
              <a:rPr dirty="0" sz="1450" spc="-10">
                <a:latin typeface="Times New Roman"/>
                <a:cs typeface="Times New Roman"/>
              </a:rPr>
              <a:t>127</a:t>
            </a:r>
            <a:r>
              <a:rPr dirty="0" sz="1450">
                <a:latin typeface="Times New Roman"/>
                <a:cs typeface="Times New Roman"/>
              </a:rPr>
              <a:t> </a:t>
            </a:r>
            <a:r>
              <a:rPr dirty="0" sz="1450" spc="-10">
                <a:latin typeface="Times New Roman"/>
                <a:cs typeface="Times New Roman"/>
              </a:rPr>
              <a:t>and</a:t>
            </a:r>
            <a:r>
              <a:rPr dirty="0" sz="1450">
                <a:latin typeface="Times New Roman"/>
                <a:cs typeface="Times New Roman"/>
              </a:rPr>
              <a:t> </a:t>
            </a:r>
            <a:r>
              <a:rPr dirty="0" sz="1450" spc="-10">
                <a:latin typeface="Times New Roman"/>
                <a:cs typeface="Times New Roman"/>
              </a:rPr>
              <a:t>an</a:t>
            </a:r>
            <a:r>
              <a:rPr dirty="0" sz="1450">
                <a:latin typeface="Times New Roman"/>
                <a:cs typeface="Times New Roman"/>
              </a:rPr>
              <a:t> </a:t>
            </a:r>
            <a:r>
              <a:rPr dirty="0" sz="1450" spc="-10">
                <a:latin typeface="Courier New"/>
                <a:cs typeface="Courier New"/>
              </a:rPr>
              <a:t>int</a:t>
            </a:r>
            <a:r>
              <a:rPr dirty="0" sz="1450" spc="-509">
                <a:latin typeface="Courier New"/>
                <a:cs typeface="Courier New"/>
              </a:rPr>
              <a:t> </a:t>
            </a:r>
            <a:r>
              <a:rPr dirty="0" sz="1450" spc="-10">
                <a:latin typeface="Times New Roman"/>
                <a:cs typeface="Times New Roman"/>
              </a:rPr>
              <a:t>holds</a:t>
            </a:r>
            <a:r>
              <a:rPr dirty="0" sz="1450">
                <a:latin typeface="Times New Roman"/>
                <a:cs typeface="Times New Roman"/>
              </a:rPr>
              <a:t> </a:t>
            </a:r>
            <a:r>
              <a:rPr dirty="0" sz="1450" spc="-10">
                <a:latin typeface="Times New Roman"/>
                <a:cs typeface="Times New Roman"/>
              </a:rPr>
              <a:t>from</a:t>
            </a:r>
            <a:r>
              <a:rPr dirty="0" sz="1450">
                <a:latin typeface="Times New Roman"/>
                <a:cs typeface="Times New Roman"/>
              </a:rPr>
              <a:t> </a:t>
            </a:r>
            <a:r>
              <a:rPr dirty="0" sz="1450" spc="-10">
                <a:latin typeface="Times New Roman"/>
                <a:cs typeface="Times New Roman"/>
              </a:rPr>
              <a:t>around</a:t>
            </a:r>
            <a:r>
              <a:rPr dirty="0" sz="1450">
                <a:latin typeface="Times New Roman"/>
                <a:cs typeface="Times New Roman"/>
              </a:rPr>
              <a:t> </a:t>
            </a:r>
            <a:r>
              <a:rPr dirty="0" sz="1450" spc="-10">
                <a:latin typeface="Times New Roman"/>
                <a:cs typeface="Times New Roman"/>
              </a:rPr>
              <a:t>–  </a:t>
            </a:r>
            <a:r>
              <a:rPr dirty="0" sz="1450" spc="-5">
                <a:latin typeface="Times New Roman"/>
                <a:cs typeface="Times New Roman"/>
              </a:rPr>
              <a:t>2,100,000 </a:t>
            </a:r>
            <a:r>
              <a:rPr dirty="0" sz="1450" spc="-10">
                <a:latin typeface="Times New Roman"/>
                <a:cs typeface="Times New Roman"/>
              </a:rPr>
              <a:t>to </a:t>
            </a:r>
            <a:r>
              <a:rPr dirty="0" sz="1450" spc="-5">
                <a:latin typeface="Times New Roman"/>
                <a:cs typeface="Times New Roman"/>
              </a:rPr>
              <a:t>2,100,000, </a:t>
            </a:r>
            <a:r>
              <a:rPr dirty="0" sz="1450" spc="-20">
                <a:latin typeface="Times New Roman"/>
                <a:cs typeface="Times New Roman"/>
              </a:rPr>
              <a:t>there’s </a:t>
            </a:r>
            <a:r>
              <a:rPr dirty="0" sz="1450" spc="-10">
                <a:latin typeface="Times New Roman"/>
                <a:cs typeface="Times New Roman"/>
              </a:rPr>
              <a:t>more than enough room to cast </a:t>
            </a:r>
            <a:r>
              <a:rPr dirty="0" sz="1450" spc="-5">
                <a:latin typeface="Times New Roman"/>
                <a:cs typeface="Times New Roman"/>
              </a:rPr>
              <a:t>a </a:t>
            </a:r>
            <a:r>
              <a:rPr dirty="0" sz="1450" spc="-10">
                <a:latin typeface="Courier New"/>
                <a:cs typeface="Courier New"/>
              </a:rPr>
              <a:t>byte</a:t>
            </a:r>
            <a:r>
              <a:rPr dirty="0" sz="1450" spc="-445">
                <a:latin typeface="Courier New"/>
                <a:cs typeface="Courier New"/>
              </a:rPr>
              <a:t> </a:t>
            </a:r>
            <a:r>
              <a:rPr dirty="0" sz="1450" spc="-10">
                <a:latin typeface="Times New Roman"/>
                <a:cs typeface="Times New Roman"/>
              </a:rPr>
              <a:t>into an </a:t>
            </a:r>
            <a:r>
              <a:rPr dirty="0" sz="1450" spc="-10">
                <a:latin typeface="Courier New"/>
                <a:cs typeface="Courier New"/>
              </a:rPr>
              <a:t>int</a:t>
            </a:r>
            <a:r>
              <a:rPr dirty="0" sz="1450" spc="-10">
                <a:latin typeface="Times New Roman"/>
                <a:cs typeface="Times New Roman"/>
              </a:rPr>
              <a:t>.</a:t>
            </a:r>
            <a:endParaRPr sz="1450">
              <a:latin typeface="Times New Roman"/>
              <a:cs typeface="Times New Roman"/>
            </a:endParaRPr>
          </a:p>
          <a:p>
            <a:pPr marL="12700" marR="33020">
              <a:lnSpc>
                <a:spcPct val="101400"/>
              </a:lnSpc>
              <a:spcBef>
                <a:spcPts val="755"/>
              </a:spcBef>
            </a:pPr>
            <a:r>
              <a:rPr dirty="0" sz="1450" spc="-10">
                <a:latin typeface="Times New Roman"/>
                <a:cs typeface="Times New Roman"/>
              </a:rPr>
              <a:t>Often you</a:t>
            </a:r>
            <a:r>
              <a:rPr dirty="0" sz="1450" spc="-5">
                <a:latin typeface="Times New Roman"/>
                <a:cs typeface="Times New Roman"/>
              </a:rPr>
              <a:t> </a:t>
            </a:r>
            <a:r>
              <a:rPr dirty="0" sz="1450" spc="-10">
                <a:latin typeface="Times New Roman"/>
                <a:cs typeface="Times New Roman"/>
              </a:rPr>
              <a:t>can</a:t>
            </a:r>
            <a:r>
              <a:rPr dirty="0" sz="1450" spc="-5">
                <a:latin typeface="Times New Roman"/>
                <a:cs typeface="Times New Roman"/>
              </a:rPr>
              <a:t> </a:t>
            </a:r>
            <a:r>
              <a:rPr dirty="0" sz="1450" spc="-10">
                <a:latin typeface="Times New Roman"/>
                <a:cs typeface="Times New Roman"/>
              </a:rPr>
              <a:t>automatically</a:t>
            </a:r>
            <a:r>
              <a:rPr dirty="0" sz="1450" spc="-5">
                <a:latin typeface="Times New Roman"/>
                <a:cs typeface="Times New Roman"/>
              </a:rPr>
              <a:t> </a:t>
            </a:r>
            <a:r>
              <a:rPr dirty="0" sz="1450" spc="-10">
                <a:latin typeface="Times New Roman"/>
                <a:cs typeface="Times New Roman"/>
              </a:rPr>
              <a:t>use</a:t>
            </a:r>
            <a:r>
              <a:rPr dirty="0" sz="1450" spc="-5">
                <a:latin typeface="Times New Roman"/>
                <a:cs typeface="Times New Roman"/>
              </a:rPr>
              <a:t> a </a:t>
            </a:r>
            <a:r>
              <a:rPr dirty="0" sz="1450" spc="-10">
                <a:latin typeface="Courier New"/>
                <a:cs typeface="Courier New"/>
              </a:rPr>
              <a:t>byte</a:t>
            </a:r>
            <a:r>
              <a:rPr dirty="0" sz="1450" spc="-515">
                <a:latin typeface="Courier New"/>
                <a:cs typeface="Courier New"/>
              </a:rPr>
              <a:t> </a:t>
            </a:r>
            <a:r>
              <a:rPr dirty="0" sz="1450" spc="-5">
                <a:latin typeface="Times New Roman"/>
                <a:cs typeface="Times New Roman"/>
              </a:rPr>
              <a:t>or </a:t>
            </a:r>
            <a:r>
              <a:rPr dirty="0" sz="1450" spc="-10">
                <a:latin typeface="Courier New"/>
                <a:cs typeface="Courier New"/>
              </a:rPr>
              <a:t>char</a:t>
            </a:r>
            <a:r>
              <a:rPr dirty="0" sz="1450" spc="-515">
                <a:latin typeface="Courier New"/>
                <a:cs typeface="Courier New"/>
              </a:rPr>
              <a:t> </a:t>
            </a:r>
            <a:r>
              <a:rPr dirty="0" sz="1450" spc="-10">
                <a:latin typeface="Times New Roman"/>
                <a:cs typeface="Times New Roman"/>
              </a:rPr>
              <a:t>as</a:t>
            </a:r>
            <a:r>
              <a:rPr dirty="0" sz="1450" spc="-5">
                <a:latin typeface="Times New Roman"/>
                <a:cs typeface="Times New Roman"/>
              </a:rPr>
              <a:t> </a:t>
            </a:r>
            <a:r>
              <a:rPr dirty="0" sz="1450" spc="-10">
                <a:latin typeface="Times New Roman"/>
                <a:cs typeface="Times New Roman"/>
              </a:rPr>
              <a:t>an</a:t>
            </a:r>
            <a:r>
              <a:rPr dirty="0" sz="1450" spc="-5">
                <a:latin typeface="Times New Roman"/>
                <a:cs typeface="Times New Roman"/>
              </a:rPr>
              <a:t> </a:t>
            </a:r>
            <a:r>
              <a:rPr dirty="0" sz="1450" spc="-10">
                <a:latin typeface="Courier New"/>
                <a:cs typeface="Courier New"/>
              </a:rPr>
              <a:t>int</a:t>
            </a:r>
            <a:r>
              <a:rPr dirty="0" sz="1450" spc="-10">
                <a:latin typeface="Times New Roman"/>
                <a:cs typeface="Times New Roman"/>
              </a:rPr>
              <a:t>;</a:t>
            </a:r>
            <a:r>
              <a:rPr dirty="0" sz="1450" spc="-5">
                <a:latin typeface="Times New Roman"/>
                <a:cs typeface="Times New Roman"/>
              </a:rPr>
              <a:t> </a:t>
            </a:r>
            <a:r>
              <a:rPr dirty="0" sz="1450" spc="-10">
                <a:latin typeface="Times New Roman"/>
                <a:cs typeface="Times New Roman"/>
              </a:rPr>
              <a:t>an</a:t>
            </a:r>
            <a:r>
              <a:rPr dirty="0" sz="1450" spc="-5">
                <a:latin typeface="Times New Roman"/>
                <a:cs typeface="Times New Roman"/>
              </a:rPr>
              <a:t> </a:t>
            </a:r>
            <a:r>
              <a:rPr dirty="0" sz="1450" spc="-10">
                <a:latin typeface="Courier New"/>
                <a:cs typeface="Courier New"/>
              </a:rPr>
              <a:t>int</a:t>
            </a:r>
            <a:r>
              <a:rPr dirty="0" sz="1450" spc="-515">
                <a:latin typeface="Courier New"/>
                <a:cs typeface="Courier New"/>
              </a:rPr>
              <a:t> </a:t>
            </a:r>
            <a:r>
              <a:rPr dirty="0" sz="1450" spc="-10">
                <a:latin typeface="Times New Roman"/>
                <a:cs typeface="Times New Roman"/>
              </a:rPr>
              <a:t>as</a:t>
            </a:r>
            <a:r>
              <a:rPr dirty="0" sz="1450" spc="-5">
                <a:latin typeface="Times New Roman"/>
                <a:cs typeface="Times New Roman"/>
              </a:rPr>
              <a:t> a </a:t>
            </a:r>
            <a:r>
              <a:rPr dirty="0" sz="1450" spc="-10">
                <a:latin typeface="Courier New"/>
                <a:cs typeface="Courier New"/>
              </a:rPr>
              <a:t>long</a:t>
            </a:r>
            <a:r>
              <a:rPr dirty="0" sz="1450" spc="-10">
                <a:latin typeface="Times New Roman"/>
                <a:cs typeface="Times New Roman"/>
              </a:rPr>
              <a:t>;</a:t>
            </a:r>
            <a:r>
              <a:rPr dirty="0" sz="1450" spc="-5">
                <a:latin typeface="Times New Roman"/>
                <a:cs typeface="Times New Roman"/>
              </a:rPr>
              <a:t> </a:t>
            </a:r>
            <a:r>
              <a:rPr dirty="0" sz="1450" spc="-10">
                <a:latin typeface="Times New Roman"/>
                <a:cs typeface="Times New Roman"/>
              </a:rPr>
              <a:t>an</a:t>
            </a:r>
            <a:r>
              <a:rPr dirty="0" sz="1450" spc="-5">
                <a:latin typeface="Times New Roman"/>
                <a:cs typeface="Times New Roman"/>
              </a:rPr>
              <a:t> </a:t>
            </a:r>
            <a:r>
              <a:rPr dirty="0" sz="1450" spc="-10">
                <a:latin typeface="Courier New"/>
                <a:cs typeface="Courier New"/>
              </a:rPr>
              <a:t>int  </a:t>
            </a:r>
            <a:r>
              <a:rPr dirty="0" sz="1450" spc="-10">
                <a:latin typeface="Times New Roman"/>
                <a:cs typeface="Times New Roman"/>
              </a:rPr>
              <a:t>as </a:t>
            </a:r>
            <a:r>
              <a:rPr dirty="0" sz="1450" spc="-5">
                <a:latin typeface="Times New Roman"/>
                <a:cs typeface="Times New Roman"/>
              </a:rPr>
              <a:t>a </a:t>
            </a:r>
            <a:r>
              <a:rPr dirty="0" sz="1450" spc="-10">
                <a:latin typeface="Courier New"/>
                <a:cs typeface="Courier New"/>
              </a:rPr>
              <a:t>float</a:t>
            </a:r>
            <a:r>
              <a:rPr dirty="0" sz="1450" spc="-10">
                <a:latin typeface="Times New Roman"/>
                <a:cs typeface="Times New Roman"/>
              </a:rPr>
              <a:t>; </a:t>
            </a:r>
            <a:r>
              <a:rPr dirty="0" sz="1450" spc="-5">
                <a:latin typeface="Times New Roman"/>
                <a:cs typeface="Times New Roman"/>
              </a:rPr>
              <a:t>or </a:t>
            </a:r>
            <a:r>
              <a:rPr dirty="0" sz="1450" spc="-10">
                <a:latin typeface="Times New Roman"/>
                <a:cs typeface="Times New Roman"/>
              </a:rPr>
              <a:t>anything as </a:t>
            </a:r>
            <a:r>
              <a:rPr dirty="0" sz="1450" spc="-5">
                <a:latin typeface="Times New Roman"/>
                <a:cs typeface="Times New Roman"/>
              </a:rPr>
              <a:t>a </a:t>
            </a:r>
            <a:r>
              <a:rPr dirty="0" sz="1450" spc="-10">
                <a:latin typeface="Courier New"/>
                <a:cs typeface="Courier New"/>
              </a:rPr>
              <a:t>double</a:t>
            </a:r>
            <a:r>
              <a:rPr dirty="0" sz="1450" spc="-10">
                <a:latin typeface="Times New Roman"/>
                <a:cs typeface="Times New Roman"/>
              </a:rPr>
              <a:t>. In most cases, because the </a:t>
            </a:r>
            <a:r>
              <a:rPr dirty="0" sz="1450" spc="-15">
                <a:latin typeface="Times New Roman"/>
                <a:cs typeface="Times New Roman"/>
              </a:rPr>
              <a:t>larger </a:t>
            </a:r>
            <a:r>
              <a:rPr dirty="0" sz="1450" spc="-10">
                <a:latin typeface="Times New Roman"/>
                <a:cs typeface="Times New Roman"/>
              </a:rPr>
              <a:t>type provides  more precision than the </a:t>
            </a:r>
            <a:r>
              <a:rPr dirty="0" sz="1450" spc="-20">
                <a:latin typeface="Times New Roman"/>
                <a:cs typeface="Times New Roman"/>
              </a:rPr>
              <a:t>smaller, </a:t>
            </a:r>
            <a:r>
              <a:rPr dirty="0" sz="1450" spc="-10">
                <a:latin typeface="Times New Roman"/>
                <a:cs typeface="Times New Roman"/>
              </a:rPr>
              <a:t>no loss </a:t>
            </a:r>
            <a:r>
              <a:rPr dirty="0" sz="1450" spc="-5">
                <a:latin typeface="Times New Roman"/>
                <a:cs typeface="Times New Roman"/>
              </a:rPr>
              <a:t>of </a:t>
            </a:r>
            <a:r>
              <a:rPr dirty="0" sz="1450" spc="-10">
                <a:latin typeface="Times New Roman"/>
                <a:cs typeface="Times New Roman"/>
              </a:rPr>
              <a:t>information occurs as </a:t>
            </a:r>
            <a:r>
              <a:rPr dirty="0" sz="1450" spc="-5">
                <a:latin typeface="Times New Roman"/>
                <a:cs typeface="Times New Roman"/>
              </a:rPr>
              <a:t>a </a:t>
            </a:r>
            <a:r>
              <a:rPr dirty="0" sz="1450" spc="-10">
                <a:latin typeface="Times New Roman"/>
                <a:cs typeface="Times New Roman"/>
              </a:rPr>
              <a:t>result. The exception is  casting integers to floating-point values. Casting </a:t>
            </a:r>
            <a:r>
              <a:rPr dirty="0" sz="1450" spc="-5">
                <a:latin typeface="Times New Roman"/>
                <a:cs typeface="Times New Roman"/>
              </a:rPr>
              <a:t>a </a:t>
            </a:r>
            <a:r>
              <a:rPr dirty="0" sz="1450" spc="-10">
                <a:latin typeface="Courier New"/>
                <a:cs typeface="Courier New"/>
              </a:rPr>
              <a:t>long </a:t>
            </a:r>
            <a:r>
              <a:rPr dirty="0" sz="1450" spc="-10">
                <a:latin typeface="Times New Roman"/>
                <a:cs typeface="Times New Roman"/>
              </a:rPr>
              <a:t>to </a:t>
            </a:r>
            <a:r>
              <a:rPr dirty="0" sz="1450" spc="-5">
                <a:latin typeface="Times New Roman"/>
                <a:cs typeface="Times New Roman"/>
              </a:rPr>
              <a:t>a </a:t>
            </a:r>
            <a:r>
              <a:rPr dirty="0" sz="1450" spc="-15">
                <a:latin typeface="Courier New"/>
                <a:cs typeface="Courier New"/>
              </a:rPr>
              <a:t>float </a:t>
            </a:r>
            <a:r>
              <a:rPr dirty="0" sz="1450" spc="-5">
                <a:latin typeface="Times New Roman"/>
                <a:cs typeface="Times New Roman"/>
              </a:rPr>
              <a:t>or a </a:t>
            </a:r>
            <a:r>
              <a:rPr dirty="0" sz="1450" spc="-10">
                <a:latin typeface="Courier New"/>
                <a:cs typeface="Courier New"/>
              </a:rPr>
              <a:t>long </a:t>
            </a:r>
            <a:r>
              <a:rPr dirty="0" sz="1450" spc="-10">
                <a:latin typeface="Times New Roman"/>
                <a:cs typeface="Times New Roman"/>
              </a:rPr>
              <a:t>to </a:t>
            </a:r>
            <a:r>
              <a:rPr dirty="0" sz="1450" spc="-5">
                <a:latin typeface="Times New Roman"/>
                <a:cs typeface="Times New Roman"/>
              </a:rPr>
              <a:t>a  </a:t>
            </a:r>
            <a:r>
              <a:rPr dirty="0" sz="1450" spc="-15">
                <a:latin typeface="Courier New"/>
                <a:cs typeface="Courier New"/>
              </a:rPr>
              <a:t>double</a:t>
            </a:r>
            <a:r>
              <a:rPr dirty="0" sz="1450" spc="-500">
                <a:latin typeface="Courier New"/>
                <a:cs typeface="Courier New"/>
              </a:rPr>
              <a:t> </a:t>
            </a:r>
            <a:r>
              <a:rPr dirty="0" sz="1450" spc="-10">
                <a:latin typeface="Times New Roman"/>
                <a:cs typeface="Times New Roman"/>
              </a:rPr>
              <a:t>can cause some loss </a:t>
            </a:r>
            <a:r>
              <a:rPr dirty="0" sz="1450" spc="-5">
                <a:latin typeface="Times New Roman"/>
                <a:cs typeface="Times New Roman"/>
              </a:rPr>
              <a:t>of </a:t>
            </a:r>
            <a:r>
              <a:rPr dirty="0" sz="1450" spc="-10">
                <a:latin typeface="Times New Roman"/>
                <a:cs typeface="Times New Roman"/>
              </a:rPr>
              <a:t>precision.</a:t>
            </a:r>
            <a:endParaRPr sz="1450">
              <a:latin typeface="Times New Roman"/>
              <a:cs typeface="Times New Roman"/>
            </a:endParaRPr>
          </a:p>
          <a:p>
            <a:pPr>
              <a:lnSpc>
                <a:spcPct val="100000"/>
              </a:lnSpc>
              <a:spcBef>
                <a:spcPts val="5"/>
              </a:spcBef>
            </a:pPr>
            <a:endParaRPr sz="1550">
              <a:latin typeface="Times New Roman"/>
              <a:cs typeface="Times New Roman"/>
            </a:endParaRPr>
          </a:p>
          <a:p>
            <a:pPr marL="131445">
              <a:lnSpc>
                <a:spcPct val="100000"/>
              </a:lnSpc>
            </a:pPr>
            <a:r>
              <a:rPr dirty="0" sz="1450" spc="-10" b="1">
                <a:solidFill>
                  <a:srgbClr val="57595B"/>
                </a:solidFill>
                <a:latin typeface="Times New Roman"/>
                <a:cs typeface="Times New Roman"/>
              </a:rPr>
              <a:t>Note</a:t>
            </a:r>
            <a:endParaRPr sz="1450">
              <a:latin typeface="Times New Roman"/>
              <a:cs typeface="Times New Roman"/>
            </a:endParaRPr>
          </a:p>
          <a:p>
            <a:pPr marL="259079" marR="241935">
              <a:lnSpc>
                <a:spcPct val="101400"/>
              </a:lnSpc>
              <a:spcBef>
                <a:spcPts val="615"/>
              </a:spcBef>
            </a:pPr>
            <a:r>
              <a:rPr dirty="0" sz="1450" spc="-10">
                <a:latin typeface="Times New Roman"/>
                <a:cs typeface="Times New Roman"/>
              </a:rPr>
              <a:t>A character can </a:t>
            </a:r>
            <a:r>
              <a:rPr dirty="0" sz="1450" spc="-5">
                <a:latin typeface="Times New Roman"/>
                <a:cs typeface="Times New Roman"/>
              </a:rPr>
              <a:t>be </a:t>
            </a:r>
            <a:r>
              <a:rPr dirty="0" sz="1450" spc="-10">
                <a:latin typeface="Times New Roman"/>
                <a:cs typeface="Times New Roman"/>
              </a:rPr>
              <a:t>used as an </a:t>
            </a:r>
            <a:r>
              <a:rPr dirty="0" sz="1450" spc="-10">
                <a:latin typeface="Courier New"/>
                <a:cs typeface="Courier New"/>
              </a:rPr>
              <a:t>int </a:t>
            </a:r>
            <a:r>
              <a:rPr dirty="0" sz="1450" spc="-10">
                <a:latin typeface="Times New Roman"/>
                <a:cs typeface="Times New Roman"/>
              </a:rPr>
              <a:t>because each character has </a:t>
            </a:r>
            <a:r>
              <a:rPr dirty="0" sz="1450" spc="-5">
                <a:latin typeface="Times New Roman"/>
                <a:cs typeface="Times New Roman"/>
              </a:rPr>
              <a:t>a </a:t>
            </a:r>
            <a:r>
              <a:rPr dirty="0" sz="1450" spc="-10">
                <a:latin typeface="Times New Roman"/>
                <a:cs typeface="Times New Roman"/>
              </a:rPr>
              <a:t>corresponding  numeric code that represents its position in the character set. If the variable </a:t>
            </a:r>
            <a:r>
              <a:rPr dirty="0" sz="1450" spc="-10">
                <a:latin typeface="Courier New"/>
                <a:cs typeface="Courier New"/>
              </a:rPr>
              <a:t>key</a:t>
            </a:r>
            <a:r>
              <a:rPr dirty="0" sz="1450" spc="-355">
                <a:latin typeface="Courier New"/>
                <a:cs typeface="Courier New"/>
              </a:rPr>
              <a:t> </a:t>
            </a:r>
            <a:r>
              <a:rPr dirty="0" sz="1450" spc="-10">
                <a:latin typeface="Times New Roman"/>
                <a:cs typeface="Times New Roman"/>
              </a:rPr>
              <a:t>has  the value </a:t>
            </a:r>
            <a:r>
              <a:rPr dirty="0" sz="1450" spc="-5">
                <a:latin typeface="Times New Roman"/>
                <a:cs typeface="Times New Roman"/>
              </a:rPr>
              <a:t>65, </a:t>
            </a:r>
            <a:r>
              <a:rPr dirty="0" sz="1450" spc="-10">
                <a:latin typeface="Times New Roman"/>
                <a:cs typeface="Times New Roman"/>
              </a:rPr>
              <a:t>the cast </a:t>
            </a:r>
            <a:r>
              <a:rPr dirty="0" sz="1450" spc="-15">
                <a:latin typeface="Courier New"/>
                <a:cs typeface="Courier New"/>
              </a:rPr>
              <a:t>(char) </a:t>
            </a:r>
            <a:r>
              <a:rPr dirty="0" sz="1450" spc="-10">
                <a:latin typeface="Courier New"/>
                <a:cs typeface="Courier New"/>
              </a:rPr>
              <a:t>key </a:t>
            </a:r>
            <a:r>
              <a:rPr dirty="0" sz="1450" spc="-10">
                <a:latin typeface="Times New Roman"/>
                <a:cs typeface="Times New Roman"/>
              </a:rPr>
              <a:t>produces the character value </a:t>
            </a:r>
            <a:r>
              <a:rPr dirty="0" sz="1450" spc="-10">
                <a:latin typeface="Courier New"/>
                <a:cs typeface="Courier New"/>
              </a:rPr>
              <a:t>'A'</a:t>
            </a:r>
            <a:r>
              <a:rPr dirty="0" sz="1450" spc="-10">
                <a:latin typeface="Times New Roman"/>
                <a:cs typeface="Times New Roman"/>
              </a:rPr>
              <a:t>. The  numeric code associated with </a:t>
            </a:r>
            <a:r>
              <a:rPr dirty="0" sz="1450" spc="-5">
                <a:latin typeface="Times New Roman"/>
                <a:cs typeface="Times New Roman"/>
              </a:rPr>
              <a:t>a </a:t>
            </a:r>
            <a:r>
              <a:rPr dirty="0" sz="1450" spc="-10">
                <a:latin typeface="Times New Roman"/>
                <a:cs typeface="Times New Roman"/>
              </a:rPr>
              <a:t>capital A is 65 in the ASCII character set, which  Java adopted as part </a:t>
            </a:r>
            <a:r>
              <a:rPr dirty="0" sz="1450" spc="-5">
                <a:latin typeface="Times New Roman"/>
                <a:cs typeface="Times New Roman"/>
              </a:rPr>
              <a:t>of </a:t>
            </a:r>
            <a:r>
              <a:rPr dirty="0" sz="1450" spc="-10">
                <a:latin typeface="Times New Roman"/>
                <a:cs typeface="Times New Roman"/>
              </a:rPr>
              <a:t>its character</a:t>
            </a:r>
            <a:r>
              <a:rPr dirty="0" sz="1450" spc="20">
                <a:latin typeface="Times New Roman"/>
                <a:cs typeface="Times New Roman"/>
              </a:rPr>
              <a:t> </a:t>
            </a:r>
            <a:r>
              <a:rPr dirty="0" sz="1450" spc="-10">
                <a:latin typeface="Times New Roman"/>
                <a:cs typeface="Times New Roman"/>
              </a:rPr>
              <a:t>support.</a:t>
            </a:r>
            <a:endParaRPr sz="1450">
              <a:latin typeface="Times New Roman"/>
              <a:cs typeface="Times New Roman"/>
            </a:endParaRPr>
          </a:p>
          <a:p>
            <a:pPr>
              <a:lnSpc>
                <a:spcPct val="100000"/>
              </a:lnSpc>
              <a:spcBef>
                <a:spcPts val="40"/>
              </a:spcBef>
            </a:pPr>
            <a:endParaRPr sz="1500">
              <a:latin typeface="Times New Roman"/>
              <a:cs typeface="Times New Roman"/>
            </a:endParaRPr>
          </a:p>
          <a:p>
            <a:pPr marL="12700" marR="149225">
              <a:lnSpc>
                <a:spcPts val="1660"/>
              </a:lnSpc>
            </a:pPr>
            <a:r>
              <a:rPr dirty="0" sz="1450" spc="-60">
                <a:latin typeface="Times New Roman"/>
                <a:cs typeface="Times New Roman"/>
              </a:rPr>
              <a:t>You </a:t>
            </a:r>
            <a:r>
              <a:rPr dirty="0" sz="1450" spc="-10">
                <a:latin typeface="Times New Roman"/>
                <a:cs typeface="Times New Roman"/>
              </a:rPr>
              <a:t>must use an explicit cast to convert </a:t>
            </a:r>
            <a:r>
              <a:rPr dirty="0" sz="1450" spc="-5">
                <a:latin typeface="Times New Roman"/>
                <a:cs typeface="Times New Roman"/>
              </a:rPr>
              <a:t>a </a:t>
            </a:r>
            <a:r>
              <a:rPr dirty="0" sz="1450" spc="-10">
                <a:latin typeface="Times New Roman"/>
                <a:cs typeface="Times New Roman"/>
              </a:rPr>
              <a:t>value in </a:t>
            </a:r>
            <a:r>
              <a:rPr dirty="0" sz="1450" spc="-5">
                <a:latin typeface="Times New Roman"/>
                <a:cs typeface="Times New Roman"/>
              </a:rPr>
              <a:t>a </a:t>
            </a:r>
            <a:r>
              <a:rPr dirty="0" sz="1450" spc="-15">
                <a:latin typeface="Times New Roman"/>
                <a:cs typeface="Times New Roman"/>
              </a:rPr>
              <a:t>large </a:t>
            </a:r>
            <a:r>
              <a:rPr dirty="0" sz="1450" spc="-10">
                <a:latin typeface="Times New Roman"/>
                <a:cs typeface="Times New Roman"/>
              </a:rPr>
              <a:t>type to </a:t>
            </a:r>
            <a:r>
              <a:rPr dirty="0" sz="1450" spc="-5">
                <a:latin typeface="Times New Roman"/>
                <a:cs typeface="Times New Roman"/>
              </a:rPr>
              <a:t>a </a:t>
            </a:r>
            <a:r>
              <a:rPr dirty="0" sz="1450" spc="-10">
                <a:latin typeface="Times New Roman"/>
                <a:cs typeface="Times New Roman"/>
              </a:rPr>
              <a:t>smaller type. Explicit  casts take the following</a:t>
            </a:r>
            <a:r>
              <a:rPr dirty="0" sz="1450" spc="5">
                <a:latin typeface="Times New Roman"/>
                <a:cs typeface="Times New Roman"/>
              </a:rPr>
              <a:t> </a:t>
            </a:r>
            <a:r>
              <a:rPr dirty="0" sz="1450" spc="-10">
                <a:latin typeface="Times New Roman"/>
                <a:cs typeface="Times New Roman"/>
              </a:rPr>
              <a:t>form:</a:t>
            </a:r>
            <a:endParaRPr sz="1450">
              <a:latin typeface="Times New Roman"/>
              <a:cs typeface="Times New Roman"/>
            </a:endParaRPr>
          </a:p>
          <a:p>
            <a:pPr marL="259079">
              <a:lnSpc>
                <a:spcPct val="100000"/>
              </a:lnSpc>
              <a:spcBef>
                <a:spcPts val="630"/>
              </a:spcBef>
            </a:pPr>
            <a:r>
              <a:rPr dirty="0" sz="1050" spc="10">
                <a:latin typeface="Courier New"/>
                <a:cs typeface="Courier New"/>
              </a:rPr>
              <a:t>(</a:t>
            </a:r>
            <a:r>
              <a:rPr dirty="0" sz="1050" spc="10" i="1">
                <a:latin typeface="Courier New"/>
                <a:cs typeface="Courier New"/>
              </a:rPr>
              <a:t>typename</a:t>
            </a:r>
            <a:r>
              <a:rPr dirty="0" sz="1050" spc="10">
                <a:latin typeface="Courier New"/>
                <a:cs typeface="Courier New"/>
              </a:rPr>
              <a:t>) </a:t>
            </a:r>
            <a:r>
              <a:rPr dirty="0" sz="1050" spc="10" i="1">
                <a:latin typeface="Courier New"/>
                <a:cs typeface="Courier New"/>
              </a:rPr>
              <a:t>value</a:t>
            </a:r>
            <a:endParaRPr sz="1050">
              <a:latin typeface="Courier New"/>
              <a:cs typeface="Courier New"/>
            </a:endParaRPr>
          </a:p>
          <a:p>
            <a:pPr marL="12700" marR="50165">
              <a:lnSpc>
                <a:spcPct val="102099"/>
              </a:lnSpc>
              <a:spcBef>
                <a:spcPts val="680"/>
              </a:spcBef>
            </a:pPr>
            <a:r>
              <a:rPr dirty="0" sz="1450" spc="-10">
                <a:latin typeface="Times New Roman"/>
                <a:cs typeface="Times New Roman"/>
              </a:rPr>
              <a:t>Here </a:t>
            </a:r>
            <a:r>
              <a:rPr dirty="0" sz="1450" spc="-15" i="1">
                <a:latin typeface="Courier New"/>
                <a:cs typeface="Courier New"/>
              </a:rPr>
              <a:t>typename </a:t>
            </a:r>
            <a:r>
              <a:rPr dirty="0" sz="1450" spc="-10">
                <a:latin typeface="Times New Roman"/>
                <a:cs typeface="Times New Roman"/>
              </a:rPr>
              <a:t>is the name </a:t>
            </a:r>
            <a:r>
              <a:rPr dirty="0" sz="1450" spc="-5">
                <a:latin typeface="Times New Roman"/>
                <a:cs typeface="Times New Roman"/>
              </a:rPr>
              <a:t>of </a:t>
            </a:r>
            <a:r>
              <a:rPr dirty="0" sz="1450" spc="-10">
                <a:latin typeface="Times New Roman"/>
                <a:cs typeface="Times New Roman"/>
              </a:rPr>
              <a:t>the primitive data type to which you’re converting, such  as </a:t>
            </a:r>
            <a:r>
              <a:rPr dirty="0" sz="1450" spc="-10">
                <a:latin typeface="Courier New"/>
                <a:cs typeface="Courier New"/>
              </a:rPr>
              <a:t>short</a:t>
            </a:r>
            <a:r>
              <a:rPr dirty="0" sz="1450" spc="-10">
                <a:latin typeface="Times New Roman"/>
                <a:cs typeface="Times New Roman"/>
              </a:rPr>
              <a:t>, </a:t>
            </a:r>
            <a:r>
              <a:rPr dirty="0" sz="1450" spc="-10">
                <a:latin typeface="Courier New"/>
                <a:cs typeface="Courier New"/>
              </a:rPr>
              <a:t>int</a:t>
            </a:r>
            <a:r>
              <a:rPr dirty="0" sz="1450" spc="-10">
                <a:latin typeface="Times New Roman"/>
                <a:cs typeface="Times New Roman"/>
              </a:rPr>
              <a:t>, </a:t>
            </a:r>
            <a:r>
              <a:rPr dirty="0" sz="1450" spc="-5">
                <a:latin typeface="Times New Roman"/>
                <a:cs typeface="Times New Roman"/>
              </a:rPr>
              <a:t>or </a:t>
            </a:r>
            <a:r>
              <a:rPr dirty="0" sz="1450" spc="-10">
                <a:latin typeface="Courier New"/>
                <a:cs typeface="Courier New"/>
              </a:rPr>
              <a:t>float</a:t>
            </a:r>
            <a:r>
              <a:rPr dirty="0" sz="1450" spc="-10">
                <a:latin typeface="Times New Roman"/>
                <a:cs typeface="Times New Roman"/>
              </a:rPr>
              <a:t>. </a:t>
            </a:r>
            <a:r>
              <a:rPr dirty="0" sz="1450" spc="-15" i="1">
                <a:latin typeface="Courier New"/>
                <a:cs typeface="Courier New"/>
              </a:rPr>
              <a:t>value</a:t>
            </a:r>
            <a:r>
              <a:rPr dirty="0" sz="1450" spc="-380" i="1">
                <a:latin typeface="Courier New"/>
                <a:cs typeface="Courier New"/>
              </a:rPr>
              <a:t> </a:t>
            </a:r>
            <a:r>
              <a:rPr dirty="0" sz="1450" spc="-10">
                <a:latin typeface="Times New Roman"/>
                <a:cs typeface="Times New Roman"/>
              </a:rPr>
              <a:t>is an expression that results in the value </a:t>
            </a:r>
            <a:r>
              <a:rPr dirty="0" sz="1450" spc="-5">
                <a:latin typeface="Times New Roman"/>
                <a:cs typeface="Times New Roman"/>
              </a:rPr>
              <a:t>of </a:t>
            </a:r>
            <a:r>
              <a:rPr dirty="0" sz="1450" spc="-10">
                <a:latin typeface="Times New Roman"/>
                <a:cs typeface="Times New Roman"/>
              </a:rPr>
              <a:t>the source  type. For example, in the following statement, the value </a:t>
            </a:r>
            <a:r>
              <a:rPr dirty="0" sz="1450" spc="-5">
                <a:latin typeface="Times New Roman"/>
                <a:cs typeface="Times New Roman"/>
              </a:rPr>
              <a:t>of </a:t>
            </a:r>
            <a:r>
              <a:rPr dirty="0" sz="1450" spc="-10">
                <a:latin typeface="Courier New"/>
                <a:cs typeface="Courier New"/>
              </a:rPr>
              <a:t>x </a:t>
            </a:r>
            <a:r>
              <a:rPr dirty="0" sz="1450" spc="-10">
                <a:latin typeface="Times New Roman"/>
                <a:cs typeface="Times New Roman"/>
              </a:rPr>
              <a:t>is divided by the value </a:t>
            </a:r>
            <a:r>
              <a:rPr dirty="0" sz="1450" spc="-5">
                <a:latin typeface="Times New Roman"/>
                <a:cs typeface="Times New Roman"/>
              </a:rPr>
              <a:t>of </a:t>
            </a:r>
            <a:r>
              <a:rPr dirty="0" sz="1450" spc="-10">
                <a:latin typeface="Courier New"/>
                <a:cs typeface="Courier New"/>
              </a:rPr>
              <a:t>y  </a:t>
            </a:r>
            <a:r>
              <a:rPr dirty="0" sz="1450" spc="-10">
                <a:latin typeface="Times New Roman"/>
                <a:cs typeface="Times New Roman"/>
              </a:rPr>
              <a:t>and the result is cast into an</a:t>
            </a:r>
            <a:r>
              <a:rPr dirty="0" sz="1450" spc="20">
                <a:latin typeface="Times New Roman"/>
                <a:cs typeface="Times New Roman"/>
              </a:rPr>
              <a:t> </a:t>
            </a:r>
            <a:r>
              <a:rPr dirty="0" sz="1450" spc="-10">
                <a:latin typeface="Courier New"/>
                <a:cs typeface="Courier New"/>
              </a:rPr>
              <a:t>int</a:t>
            </a:r>
            <a:r>
              <a:rPr dirty="0" sz="1450" spc="-10">
                <a:latin typeface="Times New Roman"/>
                <a:cs typeface="Times New Roman"/>
              </a:rPr>
              <a:t>:</a:t>
            </a:r>
            <a:endParaRPr sz="1450">
              <a:latin typeface="Times New Roman"/>
              <a:cs typeface="Times New Roman"/>
            </a:endParaRPr>
          </a:p>
        </p:txBody>
      </p:sp>
      <p:sp>
        <p:nvSpPr>
          <p:cNvPr id="18" name="object 18"/>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r>
              <a:rPr dirty="0"/>
              <a:t>14</a:t>
            </a:r>
            <a:r>
              <a:rPr dirty="0"/>
              <a:t> of</a:t>
            </a:r>
            <a:r>
              <a:rPr dirty="0" spc="-90"/>
              <a:t> </a:t>
            </a:r>
            <a:r>
              <a:rPr dirty="0"/>
              <a:t>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r>
              <a:rPr dirty="0"/>
              <a:t>15</a:t>
            </a:r>
            <a:r>
              <a:rPr dirty="0"/>
              <a:t> of</a:t>
            </a:r>
            <a:r>
              <a:rPr dirty="0" spc="-90"/>
              <a:t> </a:t>
            </a:r>
            <a:r>
              <a:rPr dirty="0"/>
              <a:t>22</a:t>
            </a:r>
          </a:p>
        </p:txBody>
      </p:sp>
      <p:sp>
        <p:nvSpPr>
          <p:cNvPr id="2" name="object 2"/>
          <p:cNvSpPr txBox="1"/>
          <p:nvPr/>
        </p:nvSpPr>
        <p:spPr>
          <a:xfrm>
            <a:off x="444497" y="339441"/>
            <a:ext cx="6661150" cy="9725025"/>
          </a:xfrm>
          <a:prstGeom prst="rect">
            <a:avLst/>
          </a:prstGeom>
        </p:spPr>
        <p:txBody>
          <a:bodyPr wrap="square" lIns="0" tIns="85090" rIns="0" bIns="0" rtlCol="0" vert="horz">
            <a:spAutoFit/>
          </a:bodyPr>
          <a:lstStyle/>
          <a:p>
            <a:pPr marL="259079">
              <a:lnSpc>
                <a:spcPct val="100000"/>
              </a:lnSpc>
              <a:spcBef>
                <a:spcPts val="670"/>
              </a:spcBef>
            </a:pPr>
            <a:r>
              <a:rPr dirty="0" sz="1050" spc="10">
                <a:solidFill>
                  <a:srgbClr val="0000FF"/>
                </a:solidFill>
                <a:latin typeface="Courier New"/>
                <a:cs typeface="Courier New"/>
              </a:rPr>
              <a:t>int </a:t>
            </a:r>
            <a:r>
              <a:rPr dirty="0" sz="1050" spc="10">
                <a:latin typeface="Courier New"/>
                <a:cs typeface="Courier New"/>
              </a:rPr>
              <a:t>result </a:t>
            </a:r>
            <a:r>
              <a:rPr dirty="0" sz="1050" spc="15">
                <a:latin typeface="Courier New"/>
                <a:cs typeface="Courier New"/>
              </a:rPr>
              <a:t>= </a:t>
            </a:r>
            <a:r>
              <a:rPr dirty="0" sz="1050" spc="10">
                <a:latin typeface="Courier New"/>
                <a:cs typeface="Courier New"/>
              </a:rPr>
              <a:t>(</a:t>
            </a:r>
            <a:r>
              <a:rPr dirty="0" sz="1050" spc="10">
                <a:solidFill>
                  <a:srgbClr val="0000FF"/>
                </a:solidFill>
                <a:latin typeface="Courier New"/>
                <a:cs typeface="Courier New"/>
              </a:rPr>
              <a:t>int</a:t>
            </a:r>
            <a:r>
              <a:rPr dirty="0" sz="1050" spc="10">
                <a:latin typeface="Courier New"/>
                <a:cs typeface="Courier New"/>
              </a:rPr>
              <a:t>)(x </a:t>
            </a:r>
            <a:r>
              <a:rPr dirty="0" sz="1050" spc="15">
                <a:latin typeface="Courier New"/>
                <a:cs typeface="Courier New"/>
              </a:rPr>
              <a:t>/</a:t>
            </a:r>
            <a:r>
              <a:rPr dirty="0" sz="1050" spc="25">
                <a:latin typeface="Courier New"/>
                <a:cs typeface="Courier New"/>
              </a:rPr>
              <a:t> </a:t>
            </a:r>
            <a:r>
              <a:rPr dirty="0" sz="1050" spc="10">
                <a:latin typeface="Courier New"/>
                <a:cs typeface="Courier New"/>
              </a:rPr>
              <a:t>y);</a:t>
            </a:r>
            <a:endParaRPr sz="1050">
              <a:latin typeface="Courier New"/>
              <a:cs typeface="Courier New"/>
            </a:endParaRPr>
          </a:p>
          <a:p>
            <a:pPr marL="12700" marR="10160">
              <a:lnSpc>
                <a:spcPct val="99300"/>
              </a:lnSpc>
              <a:spcBef>
                <a:spcPts val="730"/>
              </a:spcBef>
            </a:pPr>
            <a:r>
              <a:rPr dirty="0" sz="1450" spc="-10">
                <a:latin typeface="Times New Roman"/>
                <a:cs typeface="Times New Roman"/>
              </a:rPr>
              <a:t>Note that because the precedence </a:t>
            </a:r>
            <a:r>
              <a:rPr dirty="0" sz="1450" spc="-5">
                <a:latin typeface="Times New Roman"/>
                <a:cs typeface="Times New Roman"/>
              </a:rPr>
              <a:t>of </a:t>
            </a:r>
            <a:r>
              <a:rPr dirty="0" sz="1450" spc="-10">
                <a:latin typeface="Times New Roman"/>
                <a:cs typeface="Times New Roman"/>
              </a:rPr>
              <a:t>casting is higher than that </a:t>
            </a:r>
            <a:r>
              <a:rPr dirty="0" sz="1450" spc="-5">
                <a:latin typeface="Times New Roman"/>
                <a:cs typeface="Times New Roman"/>
              </a:rPr>
              <a:t>of </a:t>
            </a:r>
            <a:r>
              <a:rPr dirty="0" sz="1450" spc="-10">
                <a:latin typeface="Times New Roman"/>
                <a:cs typeface="Times New Roman"/>
              </a:rPr>
              <a:t>arithmetic, you have to  use parentheses here. Otherwise, first the value </a:t>
            </a:r>
            <a:r>
              <a:rPr dirty="0" sz="1450" spc="-5">
                <a:latin typeface="Times New Roman"/>
                <a:cs typeface="Times New Roman"/>
              </a:rPr>
              <a:t>of </a:t>
            </a:r>
            <a:r>
              <a:rPr dirty="0" sz="1450" spc="-10">
                <a:latin typeface="Courier New"/>
                <a:cs typeface="Courier New"/>
              </a:rPr>
              <a:t>x</a:t>
            </a:r>
            <a:r>
              <a:rPr dirty="0" sz="1450" spc="-360">
                <a:latin typeface="Courier New"/>
                <a:cs typeface="Courier New"/>
              </a:rPr>
              <a:t> </a:t>
            </a:r>
            <a:r>
              <a:rPr dirty="0" sz="1450" spc="-10">
                <a:latin typeface="Times New Roman"/>
                <a:cs typeface="Times New Roman"/>
              </a:rPr>
              <a:t>would </a:t>
            </a:r>
            <a:r>
              <a:rPr dirty="0" sz="1450" spc="-5">
                <a:latin typeface="Times New Roman"/>
                <a:cs typeface="Times New Roman"/>
              </a:rPr>
              <a:t>be </a:t>
            </a:r>
            <a:r>
              <a:rPr dirty="0" sz="1450" spc="-10">
                <a:latin typeface="Times New Roman"/>
                <a:cs typeface="Times New Roman"/>
              </a:rPr>
              <a:t>cast into an </a:t>
            </a:r>
            <a:r>
              <a:rPr dirty="0" sz="1450" spc="-10">
                <a:latin typeface="Courier New"/>
                <a:cs typeface="Courier New"/>
              </a:rPr>
              <a:t>int</a:t>
            </a:r>
            <a:r>
              <a:rPr dirty="0" sz="1450" spc="-10">
                <a:latin typeface="Times New Roman"/>
                <a:cs typeface="Times New Roman"/>
              </a:rPr>
              <a:t>, and then it  would </a:t>
            </a:r>
            <a:r>
              <a:rPr dirty="0" sz="1450" spc="-5">
                <a:latin typeface="Times New Roman"/>
                <a:cs typeface="Times New Roman"/>
              </a:rPr>
              <a:t>be </a:t>
            </a:r>
            <a:r>
              <a:rPr dirty="0" sz="1450" spc="-10">
                <a:latin typeface="Times New Roman"/>
                <a:cs typeface="Times New Roman"/>
              </a:rPr>
              <a:t>divided by </a:t>
            </a:r>
            <a:r>
              <a:rPr dirty="0" sz="1450" spc="-10">
                <a:latin typeface="Courier New"/>
                <a:cs typeface="Courier New"/>
              </a:rPr>
              <a:t>y</a:t>
            </a:r>
            <a:r>
              <a:rPr dirty="0" sz="1450" spc="-10">
                <a:latin typeface="Times New Roman"/>
                <a:cs typeface="Times New Roman"/>
              </a:rPr>
              <a:t>, which could produce </a:t>
            </a:r>
            <a:r>
              <a:rPr dirty="0" sz="1450" spc="-5">
                <a:latin typeface="Times New Roman"/>
                <a:cs typeface="Times New Roman"/>
              </a:rPr>
              <a:t>a </a:t>
            </a:r>
            <a:r>
              <a:rPr dirty="0" sz="1450" spc="-15">
                <a:latin typeface="Times New Roman"/>
                <a:cs typeface="Times New Roman"/>
              </a:rPr>
              <a:t>different</a:t>
            </a:r>
            <a:r>
              <a:rPr dirty="0" sz="1450" spc="40">
                <a:latin typeface="Times New Roman"/>
                <a:cs typeface="Times New Roman"/>
              </a:rPr>
              <a:t> </a:t>
            </a:r>
            <a:r>
              <a:rPr dirty="0" sz="1450" spc="-10">
                <a:latin typeface="Times New Roman"/>
                <a:cs typeface="Times New Roman"/>
              </a:rPr>
              <a:t>result.</a:t>
            </a:r>
            <a:endParaRPr sz="1450">
              <a:latin typeface="Times New Roman"/>
              <a:cs typeface="Times New Roman"/>
            </a:endParaRPr>
          </a:p>
          <a:p>
            <a:pPr marL="12700">
              <a:lnSpc>
                <a:spcPct val="100000"/>
              </a:lnSpc>
              <a:spcBef>
                <a:spcPts val="1515"/>
              </a:spcBef>
            </a:pPr>
            <a:r>
              <a:rPr dirty="0" sz="1650" spc="-5" b="1">
                <a:latin typeface="Times New Roman"/>
                <a:cs typeface="Times New Roman"/>
              </a:rPr>
              <a:t>Casting Objects</a:t>
            </a:r>
            <a:endParaRPr sz="1650">
              <a:latin typeface="Times New Roman"/>
              <a:cs typeface="Times New Roman"/>
            </a:endParaRPr>
          </a:p>
          <a:p>
            <a:pPr marL="12700" marR="494665">
              <a:lnSpc>
                <a:spcPts val="1660"/>
              </a:lnSpc>
              <a:spcBef>
                <a:spcPts val="790"/>
              </a:spcBef>
            </a:pPr>
            <a:r>
              <a:rPr dirty="0" sz="1450" spc="-10">
                <a:latin typeface="Times New Roman"/>
                <a:cs typeface="Times New Roman"/>
              </a:rPr>
              <a:t>Objects </a:t>
            </a:r>
            <a:r>
              <a:rPr dirty="0" sz="1450" spc="-5">
                <a:latin typeface="Times New Roman"/>
                <a:cs typeface="Times New Roman"/>
              </a:rPr>
              <a:t>of </a:t>
            </a:r>
            <a:r>
              <a:rPr dirty="0" sz="1450" spc="-10">
                <a:latin typeface="Times New Roman"/>
                <a:cs typeface="Times New Roman"/>
              </a:rPr>
              <a:t>classes also can </a:t>
            </a:r>
            <a:r>
              <a:rPr dirty="0" sz="1450" spc="-5">
                <a:latin typeface="Times New Roman"/>
                <a:cs typeface="Times New Roman"/>
              </a:rPr>
              <a:t>be </a:t>
            </a:r>
            <a:r>
              <a:rPr dirty="0" sz="1450" spc="-10">
                <a:latin typeface="Times New Roman"/>
                <a:cs typeface="Times New Roman"/>
              </a:rPr>
              <a:t>cast into objects </a:t>
            </a:r>
            <a:r>
              <a:rPr dirty="0" sz="1450" spc="-5">
                <a:latin typeface="Times New Roman"/>
                <a:cs typeface="Times New Roman"/>
              </a:rPr>
              <a:t>of </a:t>
            </a:r>
            <a:r>
              <a:rPr dirty="0" sz="1450" spc="-10">
                <a:latin typeface="Times New Roman"/>
                <a:cs typeface="Times New Roman"/>
              </a:rPr>
              <a:t>other classes when the source and  destination classes are related by inheritance and </a:t>
            </a:r>
            <a:r>
              <a:rPr dirty="0" sz="1450" spc="-5">
                <a:latin typeface="Times New Roman"/>
                <a:cs typeface="Times New Roman"/>
              </a:rPr>
              <a:t>one </a:t>
            </a:r>
            <a:r>
              <a:rPr dirty="0" sz="1450" spc="-10">
                <a:latin typeface="Times New Roman"/>
                <a:cs typeface="Times New Roman"/>
              </a:rPr>
              <a:t>class is </a:t>
            </a:r>
            <a:r>
              <a:rPr dirty="0" sz="1450" spc="-5">
                <a:latin typeface="Times New Roman"/>
                <a:cs typeface="Times New Roman"/>
              </a:rPr>
              <a:t>a </a:t>
            </a:r>
            <a:r>
              <a:rPr dirty="0" sz="1450" spc="-10">
                <a:latin typeface="Times New Roman"/>
                <a:cs typeface="Times New Roman"/>
              </a:rPr>
              <a:t>subclass </a:t>
            </a:r>
            <a:r>
              <a:rPr dirty="0" sz="1450" spc="-5">
                <a:latin typeface="Times New Roman"/>
                <a:cs typeface="Times New Roman"/>
              </a:rPr>
              <a:t>of </a:t>
            </a:r>
            <a:r>
              <a:rPr dirty="0" sz="1450" spc="-10">
                <a:latin typeface="Times New Roman"/>
                <a:cs typeface="Times New Roman"/>
              </a:rPr>
              <a:t>the</a:t>
            </a:r>
            <a:r>
              <a:rPr dirty="0" sz="1450" spc="100">
                <a:latin typeface="Times New Roman"/>
                <a:cs typeface="Times New Roman"/>
              </a:rPr>
              <a:t> </a:t>
            </a:r>
            <a:r>
              <a:rPr dirty="0" sz="1450" spc="-20">
                <a:latin typeface="Times New Roman"/>
                <a:cs typeface="Times New Roman"/>
              </a:rPr>
              <a:t>other.</a:t>
            </a:r>
            <a:endParaRPr sz="1450">
              <a:latin typeface="Times New Roman"/>
              <a:cs typeface="Times New Roman"/>
            </a:endParaRPr>
          </a:p>
          <a:p>
            <a:pPr marL="12700" marR="12065">
              <a:lnSpc>
                <a:spcPts val="1660"/>
              </a:lnSpc>
              <a:spcBef>
                <a:spcPts val="715"/>
              </a:spcBef>
            </a:pPr>
            <a:r>
              <a:rPr dirty="0" sz="1450" spc="-10">
                <a:latin typeface="Times New Roman"/>
                <a:cs typeface="Times New Roman"/>
              </a:rPr>
              <a:t>Some objects might </a:t>
            </a:r>
            <a:r>
              <a:rPr dirty="0" sz="1450" spc="-5">
                <a:latin typeface="Times New Roman"/>
                <a:cs typeface="Times New Roman"/>
              </a:rPr>
              <a:t>not </a:t>
            </a:r>
            <a:r>
              <a:rPr dirty="0" sz="1450" spc="-10">
                <a:latin typeface="Times New Roman"/>
                <a:cs typeface="Times New Roman"/>
              </a:rPr>
              <a:t>need to </a:t>
            </a:r>
            <a:r>
              <a:rPr dirty="0" sz="1450" spc="-5">
                <a:latin typeface="Times New Roman"/>
                <a:cs typeface="Times New Roman"/>
              </a:rPr>
              <a:t>be </a:t>
            </a:r>
            <a:r>
              <a:rPr dirty="0" sz="1450" spc="-10">
                <a:latin typeface="Times New Roman"/>
                <a:cs typeface="Times New Roman"/>
              </a:rPr>
              <a:t>cast </a:t>
            </a:r>
            <a:r>
              <a:rPr dirty="0" sz="1450" spc="-20">
                <a:latin typeface="Times New Roman"/>
                <a:cs typeface="Times New Roman"/>
              </a:rPr>
              <a:t>explicitly. </a:t>
            </a:r>
            <a:r>
              <a:rPr dirty="0" sz="1450" spc="-10">
                <a:latin typeface="Times New Roman"/>
                <a:cs typeface="Times New Roman"/>
              </a:rPr>
              <a:t>In </a:t>
            </a:r>
            <a:r>
              <a:rPr dirty="0" sz="1450" spc="-15">
                <a:latin typeface="Times New Roman"/>
                <a:cs typeface="Times New Roman"/>
              </a:rPr>
              <a:t>particular, </a:t>
            </a:r>
            <a:r>
              <a:rPr dirty="0" sz="1450" spc="-10">
                <a:latin typeface="Times New Roman"/>
                <a:cs typeface="Times New Roman"/>
              </a:rPr>
              <a:t>because </a:t>
            </a:r>
            <a:r>
              <a:rPr dirty="0" sz="1450" spc="-5">
                <a:latin typeface="Times New Roman"/>
                <a:cs typeface="Times New Roman"/>
              </a:rPr>
              <a:t>a </a:t>
            </a:r>
            <a:r>
              <a:rPr dirty="0" sz="1450" spc="-10">
                <a:latin typeface="Times New Roman"/>
                <a:cs typeface="Times New Roman"/>
              </a:rPr>
              <a:t>subclass  contains all the information as its superclass, you can use an object </a:t>
            </a:r>
            <a:r>
              <a:rPr dirty="0" sz="1450" spc="-5">
                <a:latin typeface="Times New Roman"/>
                <a:cs typeface="Times New Roman"/>
              </a:rPr>
              <a:t>of a </a:t>
            </a:r>
            <a:r>
              <a:rPr dirty="0" sz="1450" spc="-10">
                <a:latin typeface="Times New Roman"/>
                <a:cs typeface="Times New Roman"/>
              </a:rPr>
              <a:t>subclass anywhere  </a:t>
            </a:r>
            <a:r>
              <a:rPr dirty="0" sz="1450" spc="-5">
                <a:latin typeface="Times New Roman"/>
                <a:cs typeface="Times New Roman"/>
              </a:rPr>
              <a:t>a </a:t>
            </a:r>
            <a:r>
              <a:rPr dirty="0" sz="1450" spc="-10">
                <a:latin typeface="Times New Roman"/>
                <a:cs typeface="Times New Roman"/>
              </a:rPr>
              <a:t>superclass is</a:t>
            </a:r>
            <a:r>
              <a:rPr dirty="0" sz="1450" spc="-5">
                <a:latin typeface="Times New Roman"/>
                <a:cs typeface="Times New Roman"/>
              </a:rPr>
              <a:t> </a:t>
            </a:r>
            <a:r>
              <a:rPr dirty="0" sz="1450" spc="-10">
                <a:latin typeface="Times New Roman"/>
                <a:cs typeface="Times New Roman"/>
              </a:rPr>
              <a:t>expected.</a:t>
            </a:r>
            <a:endParaRPr sz="1450">
              <a:latin typeface="Times New Roman"/>
              <a:cs typeface="Times New Roman"/>
            </a:endParaRPr>
          </a:p>
          <a:p>
            <a:pPr marL="12700" marR="499109">
              <a:lnSpc>
                <a:spcPct val="103499"/>
              </a:lnSpc>
              <a:spcBef>
                <a:spcPts val="525"/>
              </a:spcBef>
            </a:pPr>
            <a:r>
              <a:rPr dirty="0" sz="1450" spc="-10">
                <a:latin typeface="Times New Roman"/>
                <a:cs typeface="Times New Roman"/>
              </a:rPr>
              <a:t>For example, consider </a:t>
            </a:r>
            <a:r>
              <a:rPr dirty="0" sz="1450" spc="-5">
                <a:latin typeface="Times New Roman"/>
                <a:cs typeface="Times New Roman"/>
              </a:rPr>
              <a:t>a </a:t>
            </a:r>
            <a:r>
              <a:rPr dirty="0" sz="1450" spc="-10">
                <a:latin typeface="Times New Roman"/>
                <a:cs typeface="Times New Roman"/>
              </a:rPr>
              <a:t>method that takes two </a:t>
            </a:r>
            <a:r>
              <a:rPr dirty="0" sz="1450" spc="-15">
                <a:latin typeface="Times New Roman"/>
                <a:cs typeface="Times New Roman"/>
              </a:rPr>
              <a:t>arguments, </a:t>
            </a:r>
            <a:r>
              <a:rPr dirty="0" sz="1450" spc="-5">
                <a:latin typeface="Times New Roman"/>
                <a:cs typeface="Times New Roman"/>
              </a:rPr>
              <a:t>one of </a:t>
            </a:r>
            <a:r>
              <a:rPr dirty="0" sz="1450" spc="-10">
                <a:latin typeface="Times New Roman"/>
                <a:cs typeface="Times New Roman"/>
              </a:rPr>
              <a:t>type </a:t>
            </a:r>
            <a:r>
              <a:rPr dirty="0" sz="1450" spc="-15">
                <a:latin typeface="Courier New"/>
                <a:cs typeface="Courier New"/>
              </a:rPr>
              <a:t>Object</a:t>
            </a:r>
            <a:r>
              <a:rPr dirty="0" sz="1450" spc="-370">
                <a:latin typeface="Courier New"/>
                <a:cs typeface="Courier New"/>
              </a:rPr>
              <a:t> </a:t>
            </a:r>
            <a:r>
              <a:rPr dirty="0" sz="1450" spc="-10">
                <a:latin typeface="Times New Roman"/>
                <a:cs typeface="Times New Roman"/>
              </a:rPr>
              <a:t>and  another </a:t>
            </a:r>
            <a:r>
              <a:rPr dirty="0" sz="1450" spc="-5">
                <a:latin typeface="Times New Roman"/>
                <a:cs typeface="Times New Roman"/>
              </a:rPr>
              <a:t>of </a:t>
            </a:r>
            <a:r>
              <a:rPr dirty="0" sz="1450" spc="-10">
                <a:latin typeface="Times New Roman"/>
                <a:cs typeface="Times New Roman"/>
              </a:rPr>
              <a:t>type </a:t>
            </a:r>
            <a:r>
              <a:rPr dirty="0" sz="1450" spc="-15">
                <a:latin typeface="Courier New"/>
                <a:cs typeface="Courier New"/>
              </a:rPr>
              <a:t>Component </a:t>
            </a:r>
            <a:r>
              <a:rPr dirty="0" sz="1450" spc="-10">
                <a:latin typeface="Times New Roman"/>
                <a:cs typeface="Times New Roman"/>
              </a:rPr>
              <a:t>in the </a:t>
            </a:r>
            <a:r>
              <a:rPr dirty="0" sz="1450" spc="-15">
                <a:latin typeface="Courier New"/>
                <a:cs typeface="Courier New"/>
              </a:rPr>
              <a:t>java.awt </a:t>
            </a:r>
            <a:r>
              <a:rPr dirty="0" sz="1450" spc="-10">
                <a:latin typeface="Times New Roman"/>
                <a:cs typeface="Times New Roman"/>
              </a:rPr>
              <a:t>package (which has classes for </a:t>
            </a:r>
            <a:r>
              <a:rPr dirty="0" sz="1450" spc="-5">
                <a:latin typeface="Times New Roman"/>
                <a:cs typeface="Times New Roman"/>
              </a:rPr>
              <a:t>a  </a:t>
            </a:r>
            <a:r>
              <a:rPr dirty="0" sz="1450" spc="-10">
                <a:latin typeface="Times New Roman"/>
                <a:cs typeface="Times New Roman"/>
              </a:rPr>
              <a:t>graphical user</a:t>
            </a:r>
            <a:r>
              <a:rPr dirty="0" sz="1450" spc="-5">
                <a:latin typeface="Times New Roman"/>
                <a:cs typeface="Times New Roman"/>
              </a:rPr>
              <a:t> </a:t>
            </a:r>
            <a:r>
              <a:rPr dirty="0" sz="1450" spc="-10">
                <a:latin typeface="Times New Roman"/>
                <a:cs typeface="Times New Roman"/>
              </a:rPr>
              <a:t>interface).</a:t>
            </a:r>
            <a:endParaRPr sz="1450">
              <a:latin typeface="Times New Roman"/>
              <a:cs typeface="Times New Roman"/>
            </a:endParaRPr>
          </a:p>
          <a:p>
            <a:pPr marL="12700" marR="172720">
              <a:lnSpc>
                <a:spcPct val="103499"/>
              </a:lnSpc>
              <a:spcBef>
                <a:spcPts val="575"/>
              </a:spcBef>
            </a:pPr>
            <a:r>
              <a:rPr dirty="0" sz="1450" spc="-60">
                <a:latin typeface="Times New Roman"/>
                <a:cs typeface="Times New Roman"/>
              </a:rPr>
              <a:t>You </a:t>
            </a:r>
            <a:r>
              <a:rPr dirty="0" sz="1450" spc="-10">
                <a:latin typeface="Times New Roman"/>
                <a:cs typeface="Times New Roman"/>
              </a:rPr>
              <a:t>can pass an instance </a:t>
            </a:r>
            <a:r>
              <a:rPr dirty="0" sz="1450" spc="-5">
                <a:latin typeface="Times New Roman"/>
                <a:cs typeface="Times New Roman"/>
              </a:rPr>
              <a:t>of </a:t>
            </a:r>
            <a:r>
              <a:rPr dirty="0" sz="1450" spc="-10">
                <a:latin typeface="Times New Roman"/>
                <a:cs typeface="Times New Roman"/>
              </a:rPr>
              <a:t>any class for the </a:t>
            </a:r>
            <a:r>
              <a:rPr dirty="0" sz="1450" spc="-15">
                <a:latin typeface="Courier New"/>
                <a:cs typeface="Courier New"/>
              </a:rPr>
              <a:t>Object</a:t>
            </a:r>
            <a:r>
              <a:rPr dirty="0" sz="1450" spc="-290">
                <a:latin typeface="Courier New"/>
                <a:cs typeface="Courier New"/>
              </a:rPr>
              <a:t> </a:t>
            </a:r>
            <a:r>
              <a:rPr dirty="0" sz="1450" spc="-15">
                <a:latin typeface="Times New Roman"/>
                <a:cs typeface="Times New Roman"/>
              </a:rPr>
              <a:t>argument </a:t>
            </a:r>
            <a:r>
              <a:rPr dirty="0" sz="1450" spc="-10">
                <a:latin typeface="Times New Roman"/>
                <a:cs typeface="Times New Roman"/>
              </a:rPr>
              <a:t>because all Java classes  are subclasses </a:t>
            </a:r>
            <a:r>
              <a:rPr dirty="0" sz="1450" spc="-5">
                <a:latin typeface="Times New Roman"/>
                <a:cs typeface="Times New Roman"/>
              </a:rPr>
              <a:t>of</a:t>
            </a:r>
            <a:r>
              <a:rPr dirty="0" sz="1450">
                <a:latin typeface="Times New Roman"/>
                <a:cs typeface="Times New Roman"/>
              </a:rPr>
              <a:t> </a:t>
            </a:r>
            <a:r>
              <a:rPr dirty="0" sz="1450" spc="-10">
                <a:latin typeface="Courier New"/>
                <a:cs typeface="Courier New"/>
              </a:rPr>
              <a:t>Object</a:t>
            </a:r>
            <a:r>
              <a:rPr dirty="0" sz="1450" spc="-10">
                <a:latin typeface="Times New Roman"/>
                <a:cs typeface="Times New Roman"/>
              </a:rPr>
              <a:t>.</a:t>
            </a:r>
            <a:endParaRPr sz="1450">
              <a:latin typeface="Times New Roman"/>
              <a:cs typeface="Times New Roman"/>
            </a:endParaRPr>
          </a:p>
          <a:p>
            <a:pPr marL="12700" marR="739140">
              <a:lnSpc>
                <a:spcPct val="103499"/>
              </a:lnSpc>
              <a:spcBef>
                <a:spcPts val="720"/>
              </a:spcBef>
            </a:pPr>
            <a:r>
              <a:rPr dirty="0" sz="1450" spc="-10">
                <a:latin typeface="Times New Roman"/>
                <a:cs typeface="Times New Roman"/>
              </a:rPr>
              <a:t>For the </a:t>
            </a:r>
            <a:r>
              <a:rPr dirty="0" sz="1450" spc="-15">
                <a:latin typeface="Courier New"/>
                <a:cs typeface="Courier New"/>
              </a:rPr>
              <a:t>Component</a:t>
            </a:r>
            <a:r>
              <a:rPr dirty="0" sz="1450" spc="-370">
                <a:latin typeface="Courier New"/>
                <a:cs typeface="Courier New"/>
              </a:rPr>
              <a:t> </a:t>
            </a:r>
            <a:r>
              <a:rPr dirty="0" sz="1450" spc="-15">
                <a:latin typeface="Times New Roman"/>
                <a:cs typeface="Times New Roman"/>
              </a:rPr>
              <a:t>argument, </a:t>
            </a:r>
            <a:r>
              <a:rPr dirty="0" sz="1450" spc="-10">
                <a:latin typeface="Times New Roman"/>
                <a:cs typeface="Times New Roman"/>
              </a:rPr>
              <a:t>you can pass in its subclasses, such as </a:t>
            </a:r>
            <a:r>
              <a:rPr dirty="0" sz="1450" spc="-10">
                <a:latin typeface="Courier New"/>
                <a:cs typeface="Courier New"/>
              </a:rPr>
              <a:t>Button</a:t>
            </a:r>
            <a:r>
              <a:rPr dirty="0" sz="1450" spc="-10">
                <a:latin typeface="Times New Roman"/>
                <a:cs typeface="Times New Roman"/>
              </a:rPr>
              <a:t>,  </a:t>
            </a:r>
            <a:r>
              <a:rPr dirty="0" sz="1450" spc="-15">
                <a:latin typeface="Courier New"/>
                <a:cs typeface="Courier New"/>
              </a:rPr>
              <a:t>Container</a:t>
            </a:r>
            <a:r>
              <a:rPr dirty="0" sz="1450" spc="-15">
                <a:latin typeface="Times New Roman"/>
                <a:cs typeface="Times New Roman"/>
              </a:rPr>
              <a:t>, </a:t>
            </a:r>
            <a:r>
              <a:rPr dirty="0" sz="1450" spc="-10">
                <a:latin typeface="Times New Roman"/>
                <a:cs typeface="Times New Roman"/>
              </a:rPr>
              <a:t>and </a:t>
            </a:r>
            <a:r>
              <a:rPr dirty="0" sz="1450" spc="-15">
                <a:latin typeface="Courier New"/>
                <a:cs typeface="Courier New"/>
              </a:rPr>
              <a:t>Label</a:t>
            </a:r>
            <a:r>
              <a:rPr dirty="0" sz="1450" spc="-490">
                <a:latin typeface="Courier New"/>
                <a:cs typeface="Courier New"/>
              </a:rPr>
              <a:t> </a:t>
            </a:r>
            <a:r>
              <a:rPr dirty="0" sz="1450" spc="-10">
                <a:latin typeface="Times New Roman"/>
                <a:cs typeface="Times New Roman"/>
              </a:rPr>
              <a:t>(all in </a:t>
            </a:r>
            <a:r>
              <a:rPr dirty="0" sz="1450" spc="-15">
                <a:latin typeface="Courier New"/>
                <a:cs typeface="Courier New"/>
              </a:rPr>
              <a:t>java.awt</a:t>
            </a:r>
            <a:r>
              <a:rPr dirty="0" sz="1450" spc="-15">
                <a:latin typeface="Times New Roman"/>
                <a:cs typeface="Times New Roman"/>
              </a:rPr>
              <a:t>).</a:t>
            </a:r>
            <a:endParaRPr sz="1450">
              <a:latin typeface="Times New Roman"/>
              <a:cs typeface="Times New Roman"/>
            </a:endParaRPr>
          </a:p>
          <a:p>
            <a:pPr marL="12700" marR="388620">
              <a:lnSpc>
                <a:spcPct val="99300"/>
              </a:lnSpc>
              <a:spcBef>
                <a:spcPts val="795"/>
              </a:spcBef>
            </a:pPr>
            <a:r>
              <a:rPr dirty="0" sz="1450" spc="-10">
                <a:latin typeface="Times New Roman"/>
                <a:cs typeface="Times New Roman"/>
              </a:rPr>
              <a:t>This is true anywhere in </a:t>
            </a:r>
            <a:r>
              <a:rPr dirty="0" sz="1450" spc="-5">
                <a:latin typeface="Times New Roman"/>
                <a:cs typeface="Times New Roman"/>
              </a:rPr>
              <a:t>a </a:t>
            </a:r>
            <a:r>
              <a:rPr dirty="0" sz="1450" spc="-10">
                <a:latin typeface="Times New Roman"/>
                <a:cs typeface="Times New Roman"/>
              </a:rPr>
              <a:t>program, </a:t>
            </a:r>
            <a:r>
              <a:rPr dirty="0" sz="1450" spc="-5">
                <a:latin typeface="Times New Roman"/>
                <a:cs typeface="Times New Roman"/>
              </a:rPr>
              <a:t>not </a:t>
            </a:r>
            <a:r>
              <a:rPr dirty="0" sz="1450" spc="-10">
                <a:latin typeface="Times New Roman"/>
                <a:cs typeface="Times New Roman"/>
              </a:rPr>
              <a:t>just inside method calls. If you had </a:t>
            </a:r>
            <a:r>
              <a:rPr dirty="0" sz="1450" spc="-5">
                <a:latin typeface="Times New Roman"/>
                <a:cs typeface="Times New Roman"/>
              </a:rPr>
              <a:t>a </a:t>
            </a:r>
            <a:r>
              <a:rPr dirty="0" sz="1450" spc="-10">
                <a:latin typeface="Times New Roman"/>
                <a:cs typeface="Times New Roman"/>
              </a:rPr>
              <a:t>variable  defined as class </a:t>
            </a:r>
            <a:r>
              <a:rPr dirty="0" sz="1450" spc="-15">
                <a:latin typeface="Courier New"/>
                <a:cs typeface="Courier New"/>
              </a:rPr>
              <a:t>Component</a:t>
            </a:r>
            <a:r>
              <a:rPr dirty="0" sz="1450" spc="-15">
                <a:latin typeface="Times New Roman"/>
                <a:cs typeface="Times New Roman"/>
              </a:rPr>
              <a:t>, </a:t>
            </a:r>
            <a:r>
              <a:rPr dirty="0" sz="1450" spc="-10">
                <a:latin typeface="Times New Roman"/>
                <a:cs typeface="Times New Roman"/>
              </a:rPr>
              <a:t>you could assign objects </a:t>
            </a:r>
            <a:r>
              <a:rPr dirty="0" sz="1450" spc="-5">
                <a:latin typeface="Times New Roman"/>
                <a:cs typeface="Times New Roman"/>
              </a:rPr>
              <a:t>of </a:t>
            </a:r>
            <a:r>
              <a:rPr dirty="0" sz="1450" spc="-10">
                <a:latin typeface="Times New Roman"/>
                <a:cs typeface="Times New Roman"/>
              </a:rPr>
              <a:t>that class </a:t>
            </a:r>
            <a:r>
              <a:rPr dirty="0" sz="1450" spc="-5">
                <a:latin typeface="Times New Roman"/>
                <a:cs typeface="Times New Roman"/>
              </a:rPr>
              <a:t>or </a:t>
            </a:r>
            <a:r>
              <a:rPr dirty="0" sz="1450" spc="-10">
                <a:latin typeface="Times New Roman"/>
                <a:cs typeface="Times New Roman"/>
              </a:rPr>
              <a:t>any </a:t>
            </a:r>
            <a:r>
              <a:rPr dirty="0" sz="1450" spc="-5">
                <a:latin typeface="Times New Roman"/>
                <a:cs typeface="Times New Roman"/>
              </a:rPr>
              <a:t>of </a:t>
            </a:r>
            <a:r>
              <a:rPr dirty="0" sz="1450" spc="-10">
                <a:latin typeface="Times New Roman"/>
                <a:cs typeface="Times New Roman"/>
              </a:rPr>
              <a:t>its  subclasses to that variable without</a:t>
            </a:r>
            <a:r>
              <a:rPr dirty="0" sz="1450" spc="15">
                <a:latin typeface="Times New Roman"/>
                <a:cs typeface="Times New Roman"/>
              </a:rPr>
              <a:t> </a:t>
            </a:r>
            <a:r>
              <a:rPr dirty="0" sz="1450" spc="-10">
                <a:latin typeface="Times New Roman"/>
                <a:cs typeface="Times New Roman"/>
              </a:rPr>
              <a:t>casting.</a:t>
            </a:r>
            <a:endParaRPr sz="1450">
              <a:latin typeface="Times New Roman"/>
              <a:cs typeface="Times New Roman"/>
            </a:endParaRPr>
          </a:p>
          <a:p>
            <a:pPr marL="12700" marR="128270">
              <a:lnSpc>
                <a:spcPts val="1660"/>
              </a:lnSpc>
              <a:spcBef>
                <a:spcPts val="755"/>
              </a:spcBef>
            </a:pPr>
            <a:r>
              <a:rPr dirty="0" sz="1450" spc="-10">
                <a:latin typeface="Times New Roman"/>
                <a:cs typeface="Times New Roman"/>
              </a:rPr>
              <a:t>This also is true in the reverse, so you can use </a:t>
            </a:r>
            <a:r>
              <a:rPr dirty="0" sz="1450" spc="-5">
                <a:latin typeface="Times New Roman"/>
                <a:cs typeface="Times New Roman"/>
              </a:rPr>
              <a:t>a </a:t>
            </a:r>
            <a:r>
              <a:rPr dirty="0" sz="1450" spc="-10">
                <a:latin typeface="Times New Roman"/>
                <a:cs typeface="Times New Roman"/>
              </a:rPr>
              <a:t>superclass when </a:t>
            </a:r>
            <a:r>
              <a:rPr dirty="0" sz="1450" spc="-5">
                <a:latin typeface="Times New Roman"/>
                <a:cs typeface="Times New Roman"/>
              </a:rPr>
              <a:t>a </a:t>
            </a:r>
            <a:r>
              <a:rPr dirty="0" sz="1450" spc="-10">
                <a:latin typeface="Times New Roman"/>
                <a:cs typeface="Times New Roman"/>
              </a:rPr>
              <a:t>subclass is expected.  There is </a:t>
            </a:r>
            <a:r>
              <a:rPr dirty="0" sz="1450" spc="-5">
                <a:latin typeface="Times New Roman"/>
                <a:cs typeface="Times New Roman"/>
              </a:rPr>
              <a:t>a </a:t>
            </a:r>
            <a:r>
              <a:rPr dirty="0" sz="1450" spc="-10">
                <a:latin typeface="Times New Roman"/>
                <a:cs typeface="Times New Roman"/>
              </a:rPr>
              <a:t>catch, however: Because subclasses contain more behavior than their  superclasses, </a:t>
            </a:r>
            <a:r>
              <a:rPr dirty="0" sz="1450" spc="-5">
                <a:latin typeface="Times New Roman"/>
                <a:cs typeface="Times New Roman"/>
              </a:rPr>
              <a:t>a </a:t>
            </a:r>
            <a:r>
              <a:rPr dirty="0" sz="1450" spc="-10">
                <a:latin typeface="Times New Roman"/>
                <a:cs typeface="Times New Roman"/>
              </a:rPr>
              <a:t>loss </a:t>
            </a:r>
            <a:r>
              <a:rPr dirty="0" sz="1450" spc="-5">
                <a:latin typeface="Times New Roman"/>
                <a:cs typeface="Times New Roman"/>
              </a:rPr>
              <a:t>of </a:t>
            </a:r>
            <a:r>
              <a:rPr dirty="0" sz="1450" spc="-10">
                <a:latin typeface="Times New Roman"/>
                <a:cs typeface="Times New Roman"/>
              </a:rPr>
              <a:t>precision occurs in the casting. Those superclass objects might </a:t>
            </a:r>
            <a:r>
              <a:rPr dirty="0" sz="1450" spc="-5">
                <a:latin typeface="Times New Roman"/>
                <a:cs typeface="Times New Roman"/>
              </a:rPr>
              <a:t>not  </a:t>
            </a:r>
            <a:r>
              <a:rPr dirty="0" sz="1450" spc="-10">
                <a:latin typeface="Times New Roman"/>
                <a:cs typeface="Times New Roman"/>
              </a:rPr>
              <a:t>have all the behavior needed to act in place </a:t>
            </a:r>
            <a:r>
              <a:rPr dirty="0" sz="1450" spc="-5">
                <a:latin typeface="Times New Roman"/>
                <a:cs typeface="Times New Roman"/>
              </a:rPr>
              <a:t>of a </a:t>
            </a:r>
            <a:r>
              <a:rPr dirty="0" sz="1450" spc="-10">
                <a:latin typeface="Times New Roman"/>
                <a:cs typeface="Times New Roman"/>
              </a:rPr>
              <a:t>subclass</a:t>
            </a:r>
            <a:r>
              <a:rPr dirty="0" sz="1450" spc="50">
                <a:latin typeface="Times New Roman"/>
                <a:cs typeface="Times New Roman"/>
              </a:rPr>
              <a:t> </a:t>
            </a:r>
            <a:r>
              <a:rPr dirty="0" sz="1450" spc="-10">
                <a:latin typeface="Times New Roman"/>
                <a:cs typeface="Times New Roman"/>
              </a:rPr>
              <a:t>object.</a:t>
            </a:r>
            <a:endParaRPr sz="1450">
              <a:latin typeface="Times New Roman"/>
              <a:cs typeface="Times New Roman"/>
            </a:endParaRPr>
          </a:p>
          <a:p>
            <a:pPr marL="12700" marR="139065">
              <a:lnSpc>
                <a:spcPct val="100699"/>
              </a:lnSpc>
              <a:spcBef>
                <a:spcPts val="575"/>
              </a:spcBef>
            </a:pPr>
            <a:r>
              <a:rPr dirty="0" sz="1450" spc="-10">
                <a:latin typeface="Times New Roman"/>
                <a:cs typeface="Times New Roman"/>
              </a:rPr>
              <a:t>Consider this example: If you have an operation that calls methods in objects </a:t>
            </a:r>
            <a:r>
              <a:rPr dirty="0" sz="1450" spc="-5">
                <a:latin typeface="Times New Roman"/>
                <a:cs typeface="Times New Roman"/>
              </a:rPr>
              <a:t>of </a:t>
            </a:r>
            <a:r>
              <a:rPr dirty="0" sz="1450" spc="-10">
                <a:latin typeface="Times New Roman"/>
                <a:cs typeface="Times New Roman"/>
              </a:rPr>
              <a:t>the class  </a:t>
            </a:r>
            <a:r>
              <a:rPr dirty="0" sz="1450" spc="-15">
                <a:latin typeface="Courier New"/>
                <a:cs typeface="Courier New"/>
              </a:rPr>
              <a:t>Integer</a:t>
            </a:r>
            <a:r>
              <a:rPr dirty="0" sz="1450" spc="-15">
                <a:latin typeface="Times New Roman"/>
                <a:cs typeface="Times New Roman"/>
              </a:rPr>
              <a:t>, </a:t>
            </a:r>
            <a:r>
              <a:rPr dirty="0" sz="1450" spc="-10">
                <a:latin typeface="Times New Roman"/>
                <a:cs typeface="Times New Roman"/>
              </a:rPr>
              <a:t>using an object </a:t>
            </a:r>
            <a:r>
              <a:rPr dirty="0" sz="1450" spc="-5">
                <a:latin typeface="Times New Roman"/>
                <a:cs typeface="Times New Roman"/>
              </a:rPr>
              <a:t>of </a:t>
            </a:r>
            <a:r>
              <a:rPr dirty="0" sz="1450" spc="-10">
                <a:latin typeface="Times New Roman"/>
                <a:cs typeface="Times New Roman"/>
              </a:rPr>
              <a:t>its superclass </a:t>
            </a:r>
            <a:r>
              <a:rPr dirty="0" sz="1450" spc="-15">
                <a:latin typeface="Courier New"/>
                <a:cs typeface="Courier New"/>
              </a:rPr>
              <a:t>Number </a:t>
            </a:r>
            <a:r>
              <a:rPr dirty="0" sz="1450" spc="-15">
                <a:latin typeface="Times New Roman"/>
                <a:cs typeface="Times New Roman"/>
              </a:rPr>
              <a:t>won’t </a:t>
            </a:r>
            <a:r>
              <a:rPr dirty="0" sz="1450" spc="-10">
                <a:latin typeface="Times New Roman"/>
                <a:cs typeface="Times New Roman"/>
              </a:rPr>
              <a:t>include many methods  specified in </a:t>
            </a:r>
            <a:r>
              <a:rPr dirty="0" sz="1450" spc="-15">
                <a:latin typeface="Courier New"/>
                <a:cs typeface="Courier New"/>
              </a:rPr>
              <a:t>Integer</a:t>
            </a:r>
            <a:r>
              <a:rPr dirty="0" sz="1450" spc="-15">
                <a:latin typeface="Times New Roman"/>
                <a:cs typeface="Times New Roman"/>
              </a:rPr>
              <a:t>. </a:t>
            </a:r>
            <a:r>
              <a:rPr dirty="0" sz="1450" spc="-10">
                <a:latin typeface="Times New Roman"/>
                <a:cs typeface="Times New Roman"/>
              </a:rPr>
              <a:t>Errors occur if you try to call methods that the destination object  </a:t>
            </a:r>
            <a:r>
              <a:rPr dirty="0" sz="1450" spc="-15">
                <a:latin typeface="Times New Roman"/>
                <a:cs typeface="Times New Roman"/>
              </a:rPr>
              <a:t>doesn’t</a:t>
            </a:r>
            <a:r>
              <a:rPr dirty="0" sz="1450" spc="-10">
                <a:latin typeface="Times New Roman"/>
                <a:cs typeface="Times New Roman"/>
              </a:rPr>
              <a:t> have.</a:t>
            </a:r>
            <a:endParaRPr sz="1450">
              <a:latin typeface="Times New Roman"/>
              <a:cs typeface="Times New Roman"/>
            </a:endParaRPr>
          </a:p>
          <a:p>
            <a:pPr marL="12700" marR="283845">
              <a:lnSpc>
                <a:spcPts val="1660"/>
              </a:lnSpc>
              <a:spcBef>
                <a:spcPts val="755"/>
              </a:spcBef>
            </a:pPr>
            <a:r>
              <a:rPr dirty="0" sz="1450" spc="-60">
                <a:latin typeface="Times New Roman"/>
                <a:cs typeface="Times New Roman"/>
              </a:rPr>
              <a:t>To </a:t>
            </a:r>
            <a:r>
              <a:rPr dirty="0" sz="1450" spc="-10">
                <a:latin typeface="Times New Roman"/>
                <a:cs typeface="Times New Roman"/>
              </a:rPr>
              <a:t>use superclass objects where subclass objects are expected, you must cast them  </a:t>
            </a:r>
            <a:r>
              <a:rPr dirty="0" sz="1450" spc="-20">
                <a:latin typeface="Times New Roman"/>
                <a:cs typeface="Times New Roman"/>
              </a:rPr>
              <a:t>explicitly. </a:t>
            </a:r>
            <a:r>
              <a:rPr dirty="0" sz="1450" spc="-60">
                <a:latin typeface="Times New Roman"/>
                <a:cs typeface="Times New Roman"/>
              </a:rPr>
              <a:t>You </a:t>
            </a:r>
            <a:r>
              <a:rPr dirty="0" sz="1450" spc="-15">
                <a:latin typeface="Times New Roman"/>
                <a:cs typeface="Times New Roman"/>
              </a:rPr>
              <a:t>won’t </a:t>
            </a:r>
            <a:r>
              <a:rPr dirty="0" sz="1450" spc="-10">
                <a:latin typeface="Times New Roman"/>
                <a:cs typeface="Times New Roman"/>
              </a:rPr>
              <a:t>lose any information in the cast, </a:t>
            </a:r>
            <a:r>
              <a:rPr dirty="0" sz="1450" spc="-5">
                <a:latin typeface="Times New Roman"/>
                <a:cs typeface="Times New Roman"/>
              </a:rPr>
              <a:t>but </a:t>
            </a:r>
            <a:r>
              <a:rPr dirty="0" sz="1450" spc="-10">
                <a:latin typeface="Times New Roman"/>
                <a:cs typeface="Times New Roman"/>
              </a:rPr>
              <a:t>you gain all the methods and  variables that the subclass</a:t>
            </a:r>
            <a:r>
              <a:rPr dirty="0" sz="1450" spc="5">
                <a:latin typeface="Times New Roman"/>
                <a:cs typeface="Times New Roman"/>
              </a:rPr>
              <a:t> </a:t>
            </a:r>
            <a:r>
              <a:rPr dirty="0" sz="1450" spc="-10">
                <a:latin typeface="Times New Roman"/>
                <a:cs typeface="Times New Roman"/>
              </a:rPr>
              <a:t>defines.</a:t>
            </a:r>
            <a:endParaRPr sz="1450">
              <a:latin typeface="Times New Roman"/>
              <a:cs typeface="Times New Roman"/>
            </a:endParaRPr>
          </a:p>
          <a:p>
            <a:pPr marL="12700" marR="5080">
              <a:lnSpc>
                <a:spcPts val="1660"/>
              </a:lnSpc>
              <a:spcBef>
                <a:spcPts val="710"/>
              </a:spcBef>
            </a:pPr>
            <a:r>
              <a:rPr dirty="0" sz="1450" spc="-60">
                <a:latin typeface="Times New Roman"/>
                <a:cs typeface="Times New Roman"/>
              </a:rPr>
              <a:t>To </a:t>
            </a:r>
            <a:r>
              <a:rPr dirty="0" sz="1450" spc="-10">
                <a:latin typeface="Times New Roman"/>
                <a:cs typeface="Times New Roman"/>
              </a:rPr>
              <a:t>cast an object to another class, you use the same operation as for primitive types, which  takes this</a:t>
            </a:r>
            <a:r>
              <a:rPr dirty="0" sz="1450" spc="-5">
                <a:latin typeface="Times New Roman"/>
                <a:cs typeface="Times New Roman"/>
              </a:rPr>
              <a:t> </a:t>
            </a:r>
            <a:r>
              <a:rPr dirty="0" sz="1450" spc="-10">
                <a:latin typeface="Times New Roman"/>
                <a:cs typeface="Times New Roman"/>
              </a:rPr>
              <a:t>form:</a:t>
            </a:r>
            <a:endParaRPr sz="1450">
              <a:latin typeface="Times New Roman"/>
              <a:cs typeface="Times New Roman"/>
            </a:endParaRPr>
          </a:p>
          <a:p>
            <a:pPr marL="259079">
              <a:lnSpc>
                <a:spcPct val="100000"/>
              </a:lnSpc>
              <a:spcBef>
                <a:spcPts val="630"/>
              </a:spcBef>
            </a:pPr>
            <a:r>
              <a:rPr dirty="0" sz="1050" spc="10">
                <a:latin typeface="Courier New"/>
                <a:cs typeface="Courier New"/>
              </a:rPr>
              <a:t>(</a:t>
            </a:r>
            <a:r>
              <a:rPr dirty="0" sz="1050" spc="10" i="1">
                <a:latin typeface="Courier New"/>
                <a:cs typeface="Courier New"/>
              </a:rPr>
              <a:t>classname</a:t>
            </a:r>
            <a:r>
              <a:rPr dirty="0" sz="1050" spc="10">
                <a:latin typeface="Courier New"/>
                <a:cs typeface="Courier New"/>
              </a:rPr>
              <a:t>) </a:t>
            </a:r>
            <a:r>
              <a:rPr dirty="0" sz="1050" spc="10" i="1">
                <a:latin typeface="Courier New"/>
                <a:cs typeface="Courier New"/>
              </a:rPr>
              <a:t>object</a:t>
            </a:r>
            <a:endParaRPr sz="1050">
              <a:latin typeface="Courier New"/>
              <a:cs typeface="Courier New"/>
            </a:endParaRPr>
          </a:p>
          <a:p>
            <a:pPr marL="12700" marR="379095">
              <a:lnSpc>
                <a:spcPct val="97300"/>
              </a:lnSpc>
              <a:spcBef>
                <a:spcPts val="765"/>
              </a:spcBef>
            </a:pPr>
            <a:r>
              <a:rPr dirty="0" sz="1450" spc="-10">
                <a:latin typeface="Times New Roman"/>
                <a:cs typeface="Times New Roman"/>
              </a:rPr>
              <a:t>In this template, </a:t>
            </a:r>
            <a:r>
              <a:rPr dirty="0" sz="1450" spc="-15" i="1">
                <a:latin typeface="Courier New"/>
                <a:cs typeface="Courier New"/>
              </a:rPr>
              <a:t>classname </a:t>
            </a:r>
            <a:r>
              <a:rPr dirty="0" sz="1450" spc="-10">
                <a:latin typeface="Times New Roman"/>
                <a:cs typeface="Times New Roman"/>
              </a:rPr>
              <a:t>is the name </a:t>
            </a:r>
            <a:r>
              <a:rPr dirty="0" sz="1450" spc="-5">
                <a:latin typeface="Times New Roman"/>
                <a:cs typeface="Times New Roman"/>
              </a:rPr>
              <a:t>of </a:t>
            </a:r>
            <a:r>
              <a:rPr dirty="0" sz="1450" spc="-10">
                <a:latin typeface="Times New Roman"/>
                <a:cs typeface="Times New Roman"/>
              </a:rPr>
              <a:t>the destination class, and </a:t>
            </a:r>
            <a:r>
              <a:rPr dirty="0" sz="1450" spc="-15" i="1">
                <a:latin typeface="Courier New"/>
                <a:cs typeface="Courier New"/>
              </a:rPr>
              <a:t>object </a:t>
            </a:r>
            <a:r>
              <a:rPr dirty="0" sz="1450" spc="-10">
                <a:latin typeface="Times New Roman"/>
                <a:cs typeface="Times New Roman"/>
              </a:rPr>
              <a:t>is </a:t>
            </a:r>
            <a:r>
              <a:rPr dirty="0" sz="1450" spc="-5">
                <a:latin typeface="Times New Roman"/>
                <a:cs typeface="Times New Roman"/>
              </a:rPr>
              <a:t>a  </a:t>
            </a:r>
            <a:r>
              <a:rPr dirty="0" sz="1450" spc="-10">
                <a:latin typeface="Times New Roman"/>
                <a:cs typeface="Times New Roman"/>
              </a:rPr>
              <a:t>reference to the source object. Casting creates </a:t>
            </a:r>
            <a:r>
              <a:rPr dirty="0" sz="1450" spc="-5">
                <a:latin typeface="Times New Roman"/>
                <a:cs typeface="Times New Roman"/>
              </a:rPr>
              <a:t>a </a:t>
            </a:r>
            <a:r>
              <a:rPr dirty="0" sz="1450" spc="-10">
                <a:latin typeface="Times New Roman"/>
                <a:cs typeface="Times New Roman"/>
              </a:rPr>
              <a:t>reference to the old object </a:t>
            </a:r>
            <a:r>
              <a:rPr dirty="0" sz="1450" spc="-5">
                <a:latin typeface="Times New Roman"/>
                <a:cs typeface="Times New Roman"/>
              </a:rPr>
              <a:t>of </a:t>
            </a:r>
            <a:r>
              <a:rPr dirty="0" sz="1450" spc="-10">
                <a:latin typeface="Times New Roman"/>
                <a:cs typeface="Times New Roman"/>
              </a:rPr>
              <a:t>the type  </a:t>
            </a:r>
            <a:r>
              <a:rPr dirty="0" sz="1450" spc="-15" i="1">
                <a:latin typeface="Courier New"/>
                <a:cs typeface="Courier New"/>
              </a:rPr>
              <a:t>classname</a:t>
            </a:r>
            <a:r>
              <a:rPr dirty="0" sz="1450" spc="-15">
                <a:latin typeface="Times New Roman"/>
                <a:cs typeface="Times New Roman"/>
              </a:rPr>
              <a:t>; </a:t>
            </a:r>
            <a:r>
              <a:rPr dirty="0" sz="1450" spc="-10">
                <a:latin typeface="Times New Roman"/>
                <a:cs typeface="Times New Roman"/>
              </a:rPr>
              <a:t>the old object continues to exist as it did</a:t>
            </a:r>
            <a:r>
              <a:rPr dirty="0" sz="1450" spc="60">
                <a:latin typeface="Times New Roman"/>
                <a:cs typeface="Times New Roman"/>
              </a:rPr>
              <a:t> </a:t>
            </a:r>
            <a:r>
              <a:rPr dirty="0" sz="1450" spc="-10">
                <a:latin typeface="Times New Roman"/>
                <a:cs typeface="Times New Roman"/>
              </a:rPr>
              <a:t>before.</a:t>
            </a:r>
            <a:endParaRPr sz="1450">
              <a:latin typeface="Times New Roman"/>
              <a:cs typeface="Times New Roman"/>
            </a:endParaRPr>
          </a:p>
          <a:p>
            <a:pPr marL="12700">
              <a:lnSpc>
                <a:spcPct val="100000"/>
              </a:lnSpc>
              <a:spcBef>
                <a:spcPts val="710"/>
              </a:spcBef>
            </a:pPr>
            <a:r>
              <a:rPr dirty="0" sz="1450" spc="-10">
                <a:latin typeface="Times New Roman"/>
                <a:cs typeface="Times New Roman"/>
              </a:rPr>
              <a:t>The following example casts an instance </a:t>
            </a:r>
            <a:r>
              <a:rPr dirty="0" sz="1450" spc="-5">
                <a:latin typeface="Times New Roman"/>
                <a:cs typeface="Times New Roman"/>
              </a:rPr>
              <a:t>of </a:t>
            </a:r>
            <a:r>
              <a:rPr dirty="0" sz="1450" spc="-10">
                <a:latin typeface="Times New Roman"/>
                <a:cs typeface="Times New Roman"/>
              </a:rPr>
              <a:t>the class </a:t>
            </a:r>
            <a:r>
              <a:rPr dirty="0" sz="1450" spc="-15">
                <a:latin typeface="Courier New"/>
                <a:cs typeface="Courier New"/>
              </a:rPr>
              <a:t>VicePresident</a:t>
            </a:r>
            <a:r>
              <a:rPr dirty="0" sz="1450" spc="-385">
                <a:latin typeface="Courier New"/>
                <a:cs typeface="Courier New"/>
              </a:rPr>
              <a:t> </a:t>
            </a:r>
            <a:r>
              <a:rPr dirty="0" sz="1450" spc="-10">
                <a:latin typeface="Times New Roman"/>
                <a:cs typeface="Times New Roman"/>
              </a:rPr>
              <a:t>to an instance </a:t>
            </a:r>
            <a:r>
              <a:rPr dirty="0" sz="1450" spc="-5">
                <a:latin typeface="Times New Roman"/>
                <a:cs typeface="Times New Roman"/>
              </a:rPr>
              <a:t>of</a:t>
            </a:r>
            <a:endParaRPr sz="145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r>
              <a:rPr dirty="0"/>
              <a:t>16</a:t>
            </a:r>
            <a:r>
              <a:rPr dirty="0"/>
              <a:t> of</a:t>
            </a:r>
            <a:r>
              <a:rPr dirty="0" spc="-90"/>
              <a:t> </a:t>
            </a:r>
            <a:r>
              <a:rPr dirty="0"/>
              <a:t>22</a:t>
            </a:r>
          </a:p>
        </p:txBody>
      </p:sp>
      <p:sp>
        <p:nvSpPr>
          <p:cNvPr id="2" name="object 2"/>
          <p:cNvSpPr txBox="1"/>
          <p:nvPr/>
        </p:nvSpPr>
        <p:spPr>
          <a:xfrm>
            <a:off x="444496" y="417184"/>
            <a:ext cx="6590665" cy="2410460"/>
          </a:xfrm>
          <a:prstGeom prst="rect">
            <a:avLst/>
          </a:prstGeom>
        </p:spPr>
        <p:txBody>
          <a:bodyPr wrap="square" lIns="0" tIns="3810" rIns="0" bIns="0" rtlCol="0" vert="horz">
            <a:spAutoFit/>
          </a:bodyPr>
          <a:lstStyle/>
          <a:p>
            <a:pPr marL="12700" marR="642620">
              <a:lnSpc>
                <a:spcPct val="103499"/>
              </a:lnSpc>
              <a:spcBef>
                <a:spcPts val="30"/>
              </a:spcBef>
            </a:pP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class</a:t>
            </a:r>
            <a:r>
              <a:rPr dirty="0" sz="1450" spc="5">
                <a:latin typeface="Times New Roman"/>
                <a:cs typeface="Times New Roman"/>
              </a:rPr>
              <a:t> </a:t>
            </a:r>
            <a:r>
              <a:rPr dirty="0" sz="1450" spc="-15">
                <a:latin typeface="Courier New"/>
                <a:cs typeface="Courier New"/>
              </a:rPr>
              <a:t>Employee</a:t>
            </a:r>
            <a:r>
              <a:rPr dirty="0" sz="1450" spc="-15">
                <a:latin typeface="Times New Roman"/>
                <a:cs typeface="Times New Roman"/>
              </a:rPr>
              <a:t>.</a:t>
            </a:r>
            <a:r>
              <a:rPr dirty="0" sz="1450" spc="5">
                <a:latin typeface="Times New Roman"/>
                <a:cs typeface="Times New Roman"/>
              </a:rPr>
              <a:t> </a:t>
            </a:r>
            <a:r>
              <a:rPr dirty="0" sz="1450" spc="-15">
                <a:latin typeface="Courier New"/>
                <a:cs typeface="Courier New"/>
              </a:rPr>
              <a:t>VicePresident</a:t>
            </a:r>
            <a:r>
              <a:rPr dirty="0" sz="1450" spc="-505">
                <a:latin typeface="Courier New"/>
                <a:cs typeface="Courier New"/>
              </a:rPr>
              <a:t> </a:t>
            </a:r>
            <a:r>
              <a:rPr dirty="0" sz="1450" spc="-10">
                <a:latin typeface="Times New Roman"/>
                <a:cs typeface="Times New Roman"/>
              </a:rPr>
              <a:t>is</a:t>
            </a:r>
            <a:r>
              <a:rPr dirty="0" sz="1450" spc="5">
                <a:latin typeface="Times New Roman"/>
                <a:cs typeface="Times New Roman"/>
              </a:rPr>
              <a:t> </a:t>
            </a:r>
            <a:r>
              <a:rPr dirty="0" sz="1450" spc="-5">
                <a:latin typeface="Times New Roman"/>
                <a:cs typeface="Times New Roman"/>
              </a:rPr>
              <a:t>a</a:t>
            </a:r>
            <a:r>
              <a:rPr dirty="0" sz="1450">
                <a:latin typeface="Times New Roman"/>
                <a:cs typeface="Times New Roman"/>
              </a:rPr>
              <a:t> </a:t>
            </a:r>
            <a:r>
              <a:rPr dirty="0" sz="1450" spc="-10">
                <a:latin typeface="Times New Roman"/>
                <a:cs typeface="Times New Roman"/>
              </a:rPr>
              <a:t>subclass</a:t>
            </a:r>
            <a:r>
              <a:rPr dirty="0" sz="1450" spc="5">
                <a:latin typeface="Times New Roman"/>
                <a:cs typeface="Times New Roman"/>
              </a:rPr>
              <a:t> </a:t>
            </a:r>
            <a:r>
              <a:rPr dirty="0" sz="1450" spc="-5">
                <a:latin typeface="Times New Roman"/>
                <a:cs typeface="Times New Roman"/>
              </a:rPr>
              <a:t>of</a:t>
            </a:r>
            <a:r>
              <a:rPr dirty="0" sz="1450" spc="5">
                <a:latin typeface="Times New Roman"/>
                <a:cs typeface="Times New Roman"/>
              </a:rPr>
              <a:t> </a:t>
            </a:r>
            <a:r>
              <a:rPr dirty="0" sz="1450" spc="-15">
                <a:latin typeface="Courier New"/>
                <a:cs typeface="Courier New"/>
              </a:rPr>
              <a:t>Employee</a:t>
            </a:r>
            <a:r>
              <a:rPr dirty="0" sz="1450" spc="-505">
                <a:latin typeface="Courier New"/>
                <a:cs typeface="Courier New"/>
              </a:rPr>
              <a:t> </a:t>
            </a:r>
            <a:r>
              <a:rPr dirty="0" sz="1450" spc="-10">
                <a:latin typeface="Times New Roman"/>
                <a:cs typeface="Times New Roman"/>
              </a:rPr>
              <a:t>with</a:t>
            </a:r>
            <a:r>
              <a:rPr dirty="0" sz="1450" spc="5">
                <a:latin typeface="Times New Roman"/>
                <a:cs typeface="Times New Roman"/>
              </a:rPr>
              <a:t> </a:t>
            </a:r>
            <a:r>
              <a:rPr dirty="0" sz="1450" spc="-10">
                <a:latin typeface="Times New Roman"/>
                <a:cs typeface="Times New Roman"/>
              </a:rPr>
              <a:t>more  information:</a:t>
            </a:r>
            <a:endParaRPr sz="1450">
              <a:latin typeface="Times New Roman"/>
              <a:cs typeface="Times New Roman"/>
            </a:endParaRPr>
          </a:p>
          <a:p>
            <a:pPr>
              <a:lnSpc>
                <a:spcPct val="100000"/>
              </a:lnSpc>
              <a:spcBef>
                <a:spcPts val="20"/>
              </a:spcBef>
            </a:pPr>
            <a:endParaRPr sz="2200">
              <a:latin typeface="Times New Roman"/>
              <a:cs typeface="Times New Roman"/>
            </a:endParaRPr>
          </a:p>
          <a:p>
            <a:pPr marL="259079" marR="2703195">
              <a:lnSpc>
                <a:spcPts val="1220"/>
              </a:lnSpc>
            </a:pPr>
            <a:r>
              <a:rPr dirty="0" sz="1050" spc="10">
                <a:latin typeface="Courier New"/>
                <a:cs typeface="Courier New"/>
              </a:rPr>
              <a:t>Employee emp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Employee();  VicePresident veep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VicePresident();  emp </a:t>
            </a:r>
            <a:r>
              <a:rPr dirty="0" sz="1050" spc="15">
                <a:latin typeface="Courier New"/>
                <a:cs typeface="Courier New"/>
              </a:rPr>
              <a:t>= </a:t>
            </a:r>
            <a:r>
              <a:rPr dirty="0" sz="1050" spc="10">
                <a:latin typeface="Courier New"/>
                <a:cs typeface="Courier New"/>
              </a:rPr>
              <a:t>veep; </a:t>
            </a:r>
            <a:r>
              <a:rPr dirty="0" sz="1050" spc="15">
                <a:solidFill>
                  <a:srgbClr val="6D6E70"/>
                </a:solidFill>
                <a:latin typeface="Courier New"/>
                <a:cs typeface="Courier New"/>
              </a:rPr>
              <a:t>// no </a:t>
            </a:r>
            <a:r>
              <a:rPr dirty="0" sz="1050" spc="10">
                <a:solidFill>
                  <a:srgbClr val="6D6E70"/>
                </a:solidFill>
                <a:latin typeface="Courier New"/>
                <a:cs typeface="Courier New"/>
              </a:rPr>
              <a:t>cast needed for upward</a:t>
            </a:r>
            <a:r>
              <a:rPr dirty="0" sz="1050" spc="60">
                <a:solidFill>
                  <a:srgbClr val="6D6E70"/>
                </a:solidFill>
                <a:latin typeface="Courier New"/>
                <a:cs typeface="Courier New"/>
              </a:rPr>
              <a:t> </a:t>
            </a:r>
            <a:r>
              <a:rPr dirty="0" sz="1050" spc="10">
                <a:solidFill>
                  <a:srgbClr val="6D6E70"/>
                </a:solidFill>
                <a:latin typeface="Courier New"/>
                <a:cs typeface="Courier New"/>
              </a:rPr>
              <a:t>use</a:t>
            </a:r>
            <a:endParaRPr sz="1050">
              <a:latin typeface="Courier New"/>
              <a:cs typeface="Courier New"/>
            </a:endParaRPr>
          </a:p>
          <a:p>
            <a:pPr marL="259079">
              <a:lnSpc>
                <a:spcPts val="1200"/>
              </a:lnSpc>
            </a:pPr>
            <a:r>
              <a:rPr dirty="0" sz="1050" spc="10">
                <a:latin typeface="Courier New"/>
                <a:cs typeface="Courier New"/>
              </a:rPr>
              <a:t>veep </a:t>
            </a:r>
            <a:r>
              <a:rPr dirty="0" sz="1050" spc="15">
                <a:latin typeface="Courier New"/>
                <a:cs typeface="Courier New"/>
              </a:rPr>
              <a:t>= </a:t>
            </a:r>
            <a:r>
              <a:rPr dirty="0" sz="1050" spc="10">
                <a:latin typeface="Courier New"/>
                <a:cs typeface="Courier New"/>
              </a:rPr>
              <a:t>(VicePresident) emp; </a:t>
            </a:r>
            <a:r>
              <a:rPr dirty="0" sz="1050" spc="15">
                <a:solidFill>
                  <a:srgbClr val="6D6E70"/>
                </a:solidFill>
                <a:latin typeface="Courier New"/>
                <a:cs typeface="Courier New"/>
              </a:rPr>
              <a:t>// </a:t>
            </a:r>
            <a:r>
              <a:rPr dirty="0" sz="1050" spc="10">
                <a:solidFill>
                  <a:srgbClr val="6D6E70"/>
                </a:solidFill>
                <a:latin typeface="Courier New"/>
                <a:cs typeface="Courier New"/>
              </a:rPr>
              <a:t>must cast</a:t>
            </a:r>
            <a:r>
              <a:rPr dirty="0" sz="1050" spc="45">
                <a:solidFill>
                  <a:srgbClr val="6D6E70"/>
                </a:solidFill>
                <a:latin typeface="Courier New"/>
                <a:cs typeface="Courier New"/>
              </a:rPr>
              <a:t> </a:t>
            </a:r>
            <a:r>
              <a:rPr dirty="0" sz="1050" spc="10">
                <a:solidFill>
                  <a:srgbClr val="6D6E70"/>
                </a:solidFill>
                <a:latin typeface="Courier New"/>
                <a:cs typeface="Courier New"/>
              </a:rPr>
              <a:t>explicitly</a:t>
            </a:r>
            <a:endParaRPr sz="1050">
              <a:latin typeface="Courier New"/>
              <a:cs typeface="Courier New"/>
            </a:endParaRPr>
          </a:p>
          <a:p>
            <a:pPr>
              <a:lnSpc>
                <a:spcPct val="100000"/>
              </a:lnSpc>
            </a:pPr>
            <a:endParaRPr sz="1200">
              <a:latin typeface="Times New Roman"/>
              <a:cs typeface="Times New Roman"/>
            </a:endParaRPr>
          </a:p>
          <a:p>
            <a:pPr>
              <a:lnSpc>
                <a:spcPct val="100000"/>
              </a:lnSpc>
              <a:spcBef>
                <a:spcPts val="25"/>
              </a:spcBef>
            </a:pPr>
            <a:endParaRPr sz="950">
              <a:latin typeface="Times New Roman"/>
              <a:cs typeface="Times New Roman"/>
            </a:endParaRPr>
          </a:p>
          <a:p>
            <a:pPr marL="394335">
              <a:lnSpc>
                <a:spcPct val="100000"/>
              </a:lnSpc>
            </a:pPr>
            <a:r>
              <a:rPr dirty="0" sz="1450" spc="-60">
                <a:latin typeface="Times New Roman"/>
                <a:cs typeface="Times New Roman"/>
              </a:rPr>
              <a:t>You</a:t>
            </a:r>
            <a:r>
              <a:rPr dirty="0" sz="1450" spc="-5">
                <a:latin typeface="Times New Roman"/>
                <a:cs typeface="Times New Roman"/>
              </a:rPr>
              <a:t> </a:t>
            </a:r>
            <a:r>
              <a:rPr dirty="0" sz="1450" spc="-10">
                <a:latin typeface="Times New Roman"/>
                <a:cs typeface="Times New Roman"/>
              </a:rPr>
              <a:t>must</a:t>
            </a:r>
            <a:r>
              <a:rPr dirty="0" sz="1450" spc="-5">
                <a:latin typeface="Times New Roman"/>
                <a:cs typeface="Times New Roman"/>
              </a:rPr>
              <a:t> </a:t>
            </a:r>
            <a:r>
              <a:rPr dirty="0" sz="1450" spc="-10">
                <a:latin typeface="Times New Roman"/>
                <a:cs typeface="Times New Roman"/>
              </a:rPr>
              <a:t>cast</a:t>
            </a:r>
            <a:r>
              <a:rPr dirty="0" sz="1450">
                <a:latin typeface="Times New Roman"/>
                <a:cs typeface="Times New Roman"/>
              </a:rPr>
              <a:t> </a:t>
            </a:r>
            <a:r>
              <a:rPr dirty="0" sz="1450" spc="-5">
                <a:latin typeface="Times New Roman"/>
                <a:cs typeface="Times New Roman"/>
              </a:rPr>
              <a:t>a </a:t>
            </a:r>
            <a:r>
              <a:rPr dirty="0" sz="1450" spc="-15">
                <a:latin typeface="Courier New"/>
                <a:cs typeface="Courier New"/>
              </a:rPr>
              <a:t>Graphics</a:t>
            </a:r>
            <a:r>
              <a:rPr dirty="0" sz="1450" spc="-509">
                <a:latin typeface="Courier New"/>
                <a:cs typeface="Courier New"/>
              </a:rPr>
              <a:t> </a:t>
            </a:r>
            <a:r>
              <a:rPr dirty="0" sz="1450" spc="-10">
                <a:latin typeface="Times New Roman"/>
                <a:cs typeface="Times New Roman"/>
              </a:rPr>
              <a:t>object</a:t>
            </a:r>
            <a:r>
              <a:rPr dirty="0" sz="1450" spc="-5">
                <a:latin typeface="Times New Roman"/>
                <a:cs typeface="Times New Roman"/>
              </a:rPr>
              <a:t> </a:t>
            </a:r>
            <a:r>
              <a:rPr dirty="0" sz="1450" spc="-10">
                <a:latin typeface="Times New Roman"/>
                <a:cs typeface="Times New Roman"/>
              </a:rPr>
              <a:t>to</a:t>
            </a:r>
            <a:r>
              <a:rPr dirty="0" sz="1450" spc="-5">
                <a:latin typeface="Times New Roman"/>
                <a:cs typeface="Times New Roman"/>
              </a:rPr>
              <a:t> a</a:t>
            </a:r>
            <a:r>
              <a:rPr dirty="0" sz="1450">
                <a:latin typeface="Times New Roman"/>
                <a:cs typeface="Times New Roman"/>
              </a:rPr>
              <a:t> </a:t>
            </a:r>
            <a:r>
              <a:rPr dirty="0" sz="1450" spc="-15">
                <a:latin typeface="Courier New"/>
                <a:cs typeface="Courier New"/>
              </a:rPr>
              <a:t>Graphics2D</a:t>
            </a:r>
            <a:r>
              <a:rPr dirty="0" sz="1450" spc="-515">
                <a:latin typeface="Courier New"/>
                <a:cs typeface="Courier New"/>
              </a:rPr>
              <a:t> </a:t>
            </a:r>
            <a:r>
              <a:rPr dirty="0" sz="1450" spc="-10">
                <a:latin typeface="Times New Roman"/>
                <a:cs typeface="Times New Roman"/>
              </a:rPr>
              <a:t>object</a:t>
            </a:r>
            <a:r>
              <a:rPr dirty="0" sz="1450">
                <a:latin typeface="Times New Roman"/>
                <a:cs typeface="Times New Roman"/>
              </a:rPr>
              <a:t> </a:t>
            </a:r>
            <a:r>
              <a:rPr dirty="0" sz="1450" spc="-10">
                <a:latin typeface="Times New Roman"/>
                <a:cs typeface="Times New Roman"/>
              </a:rPr>
              <a:t>before</a:t>
            </a:r>
            <a:endParaRPr sz="1450">
              <a:latin typeface="Times New Roman"/>
              <a:cs typeface="Times New Roman"/>
            </a:endParaRPr>
          </a:p>
          <a:p>
            <a:pPr marL="12700">
              <a:lnSpc>
                <a:spcPct val="100000"/>
              </a:lnSpc>
              <a:spcBef>
                <a:spcPts val="60"/>
              </a:spcBef>
            </a:pPr>
            <a:r>
              <a:rPr dirty="0" sz="1450" spc="-10">
                <a:latin typeface="Times New Roman"/>
                <a:cs typeface="Times New Roman"/>
              </a:rPr>
              <a:t>you can draw onscreen. The following example uses </a:t>
            </a:r>
            <a:r>
              <a:rPr dirty="0" sz="1450" spc="-5">
                <a:latin typeface="Times New Roman"/>
                <a:cs typeface="Times New Roman"/>
              </a:rPr>
              <a:t>a </a:t>
            </a:r>
            <a:r>
              <a:rPr dirty="0" sz="1450" spc="-15">
                <a:latin typeface="Courier New"/>
                <a:cs typeface="Courier New"/>
              </a:rPr>
              <a:t>Graphics</a:t>
            </a:r>
            <a:r>
              <a:rPr dirty="0" sz="1450" spc="-370">
                <a:latin typeface="Courier New"/>
                <a:cs typeface="Courier New"/>
              </a:rPr>
              <a:t> </a:t>
            </a:r>
            <a:r>
              <a:rPr dirty="0" sz="1450" spc="-10">
                <a:latin typeface="Times New Roman"/>
                <a:cs typeface="Times New Roman"/>
              </a:rPr>
              <a:t>object called </a:t>
            </a:r>
            <a:r>
              <a:rPr dirty="0" sz="1450" spc="-15">
                <a:latin typeface="Courier New"/>
                <a:cs typeface="Courier New"/>
              </a:rPr>
              <a:t>screen</a:t>
            </a:r>
            <a:endParaRPr sz="1450">
              <a:latin typeface="Courier New"/>
              <a:cs typeface="Courier New"/>
            </a:endParaRPr>
          </a:p>
          <a:p>
            <a:pPr marL="12700">
              <a:lnSpc>
                <a:spcPct val="100000"/>
              </a:lnSpc>
              <a:spcBef>
                <a:spcPts val="60"/>
              </a:spcBef>
            </a:pPr>
            <a:r>
              <a:rPr dirty="0" sz="1450" spc="-10">
                <a:latin typeface="Times New Roman"/>
                <a:cs typeface="Times New Roman"/>
              </a:rPr>
              <a:t>to create </a:t>
            </a:r>
            <a:r>
              <a:rPr dirty="0" sz="1450" spc="-5">
                <a:latin typeface="Times New Roman"/>
                <a:cs typeface="Times New Roman"/>
              </a:rPr>
              <a:t>a </a:t>
            </a:r>
            <a:r>
              <a:rPr dirty="0" sz="1450" spc="-10">
                <a:latin typeface="Times New Roman"/>
                <a:cs typeface="Times New Roman"/>
              </a:rPr>
              <a:t>new </a:t>
            </a:r>
            <a:r>
              <a:rPr dirty="0" sz="1450" spc="-15">
                <a:latin typeface="Courier New"/>
                <a:cs typeface="Courier New"/>
              </a:rPr>
              <a:t>Graphics2D</a:t>
            </a:r>
            <a:r>
              <a:rPr dirty="0" sz="1450" spc="-490">
                <a:latin typeface="Courier New"/>
                <a:cs typeface="Courier New"/>
              </a:rPr>
              <a:t> </a:t>
            </a:r>
            <a:r>
              <a:rPr dirty="0" sz="1450" spc="-10">
                <a:latin typeface="Times New Roman"/>
                <a:cs typeface="Times New Roman"/>
              </a:rPr>
              <a:t>object called </a:t>
            </a:r>
            <a:r>
              <a:rPr dirty="0" sz="1450" spc="-15">
                <a:latin typeface="Courier New"/>
                <a:cs typeface="Courier New"/>
              </a:rPr>
              <a:t>screen2D</a:t>
            </a:r>
            <a:r>
              <a:rPr dirty="0" sz="1450" spc="-15">
                <a:latin typeface="Times New Roman"/>
                <a:cs typeface="Times New Roman"/>
              </a:rPr>
              <a:t>:</a:t>
            </a:r>
            <a:endParaRPr sz="1450">
              <a:latin typeface="Times New Roman"/>
              <a:cs typeface="Times New Roman"/>
            </a:endParaRPr>
          </a:p>
        </p:txBody>
      </p:sp>
      <p:sp>
        <p:nvSpPr>
          <p:cNvPr id="3" name="object 3"/>
          <p:cNvSpPr txBox="1"/>
          <p:nvPr/>
        </p:nvSpPr>
        <p:spPr>
          <a:xfrm>
            <a:off x="444493" y="3316552"/>
            <a:ext cx="6565265" cy="6510655"/>
          </a:xfrm>
          <a:prstGeom prst="rect">
            <a:avLst/>
          </a:prstGeom>
        </p:spPr>
        <p:txBody>
          <a:bodyPr wrap="square" lIns="0" tIns="16510" rIns="0" bIns="0" rtlCol="0" vert="horz">
            <a:spAutoFit/>
          </a:bodyPr>
          <a:lstStyle/>
          <a:p>
            <a:pPr marL="259079">
              <a:lnSpc>
                <a:spcPct val="100000"/>
              </a:lnSpc>
              <a:spcBef>
                <a:spcPts val="130"/>
              </a:spcBef>
            </a:pPr>
            <a:r>
              <a:rPr dirty="0" sz="1050" spc="10">
                <a:latin typeface="Courier New"/>
                <a:cs typeface="Courier New"/>
              </a:rPr>
              <a:t>Graphics2D screen2D </a:t>
            </a:r>
            <a:r>
              <a:rPr dirty="0" sz="1050" spc="15">
                <a:latin typeface="Courier New"/>
                <a:cs typeface="Courier New"/>
              </a:rPr>
              <a:t>= </a:t>
            </a:r>
            <a:r>
              <a:rPr dirty="0" sz="1050" spc="10">
                <a:latin typeface="Courier New"/>
                <a:cs typeface="Courier New"/>
              </a:rPr>
              <a:t>(Graphics2D)</a:t>
            </a:r>
            <a:r>
              <a:rPr dirty="0" sz="1050" spc="25">
                <a:latin typeface="Courier New"/>
                <a:cs typeface="Courier New"/>
              </a:rPr>
              <a:t> </a:t>
            </a:r>
            <a:r>
              <a:rPr dirty="0" sz="1050" spc="10">
                <a:latin typeface="Courier New"/>
                <a:cs typeface="Courier New"/>
              </a:rPr>
              <a:t>screen;</a:t>
            </a:r>
            <a:endParaRPr sz="1050">
              <a:latin typeface="Courier New"/>
              <a:cs typeface="Courier New"/>
            </a:endParaRPr>
          </a:p>
          <a:p>
            <a:pPr>
              <a:lnSpc>
                <a:spcPct val="100000"/>
              </a:lnSpc>
            </a:pPr>
            <a:endParaRPr sz="1200">
              <a:latin typeface="Times New Roman"/>
              <a:cs typeface="Times New Roman"/>
            </a:endParaRPr>
          </a:p>
          <a:p>
            <a:pPr>
              <a:lnSpc>
                <a:spcPct val="100000"/>
              </a:lnSpc>
              <a:spcBef>
                <a:spcPts val="30"/>
              </a:spcBef>
            </a:pPr>
            <a:endParaRPr sz="1100">
              <a:latin typeface="Times New Roman"/>
              <a:cs typeface="Times New Roman"/>
            </a:endParaRPr>
          </a:p>
          <a:p>
            <a:pPr marL="12700">
              <a:lnSpc>
                <a:spcPct val="100000"/>
              </a:lnSpc>
            </a:pPr>
            <a:r>
              <a:rPr dirty="0" sz="1450" spc="-15">
                <a:latin typeface="Courier New"/>
                <a:cs typeface="Courier New"/>
              </a:rPr>
              <a:t>Graphics2D</a:t>
            </a:r>
            <a:r>
              <a:rPr dirty="0" sz="1450" spc="-509">
                <a:latin typeface="Courier New"/>
                <a:cs typeface="Courier New"/>
              </a:rPr>
              <a:t> </a:t>
            </a:r>
            <a:r>
              <a:rPr dirty="0" sz="1450" spc="-10">
                <a:latin typeface="Times New Roman"/>
                <a:cs typeface="Times New Roman"/>
              </a:rPr>
              <a:t>is</a:t>
            </a:r>
            <a:r>
              <a:rPr dirty="0" sz="1450" spc="5">
                <a:latin typeface="Times New Roman"/>
                <a:cs typeface="Times New Roman"/>
              </a:rPr>
              <a:t> </a:t>
            </a:r>
            <a:r>
              <a:rPr dirty="0" sz="1450" spc="-5">
                <a:latin typeface="Times New Roman"/>
                <a:cs typeface="Times New Roman"/>
              </a:rPr>
              <a:t>a</a:t>
            </a:r>
            <a:r>
              <a:rPr dirty="0" sz="1450" spc="5">
                <a:latin typeface="Times New Roman"/>
                <a:cs typeface="Times New Roman"/>
              </a:rPr>
              <a:t> </a:t>
            </a:r>
            <a:r>
              <a:rPr dirty="0" sz="1450" spc="-10">
                <a:latin typeface="Times New Roman"/>
                <a:cs typeface="Times New Roman"/>
              </a:rPr>
              <a:t>subclass</a:t>
            </a:r>
            <a:r>
              <a:rPr dirty="0" sz="1450" spc="5">
                <a:latin typeface="Times New Roman"/>
                <a:cs typeface="Times New Roman"/>
              </a:rPr>
              <a:t> </a:t>
            </a:r>
            <a:r>
              <a:rPr dirty="0" sz="1450" spc="-5">
                <a:latin typeface="Times New Roman"/>
                <a:cs typeface="Times New Roman"/>
              </a:rPr>
              <a:t>of</a:t>
            </a:r>
            <a:r>
              <a:rPr dirty="0" sz="1450" spc="5">
                <a:latin typeface="Times New Roman"/>
                <a:cs typeface="Times New Roman"/>
              </a:rPr>
              <a:t> </a:t>
            </a:r>
            <a:r>
              <a:rPr dirty="0" sz="1450" spc="-15">
                <a:latin typeface="Courier New"/>
                <a:cs typeface="Courier New"/>
              </a:rPr>
              <a:t>Graphics</a:t>
            </a:r>
            <a:r>
              <a:rPr dirty="0" sz="1450" spc="-509">
                <a:latin typeface="Courier New"/>
                <a:cs typeface="Courier New"/>
              </a:rPr>
              <a:t> </a:t>
            </a:r>
            <a:r>
              <a:rPr dirty="0" sz="1450" spc="-10">
                <a:latin typeface="Times New Roman"/>
                <a:cs typeface="Times New Roman"/>
              </a:rPr>
              <a:t>and</a:t>
            </a:r>
            <a:r>
              <a:rPr dirty="0" sz="1450" spc="5">
                <a:latin typeface="Times New Roman"/>
                <a:cs typeface="Times New Roman"/>
              </a:rPr>
              <a:t> </a:t>
            </a:r>
            <a:r>
              <a:rPr dirty="0" sz="1450" spc="-10">
                <a:latin typeface="Times New Roman"/>
                <a:cs typeface="Times New Roman"/>
              </a:rPr>
              <a:t>both</a:t>
            </a:r>
            <a:r>
              <a:rPr dirty="0" sz="1450" spc="5">
                <a:latin typeface="Times New Roman"/>
                <a:cs typeface="Times New Roman"/>
              </a:rPr>
              <a:t> </a:t>
            </a:r>
            <a:r>
              <a:rPr dirty="0" sz="1450" spc="-10">
                <a:latin typeface="Times New Roman"/>
                <a:cs typeface="Times New Roman"/>
              </a:rPr>
              <a:t>belong</a:t>
            </a:r>
            <a:r>
              <a:rPr dirty="0" sz="1450" spc="5">
                <a:latin typeface="Times New Roman"/>
                <a:cs typeface="Times New Roman"/>
              </a:rPr>
              <a:t> </a:t>
            </a:r>
            <a:r>
              <a:rPr dirty="0" sz="1450" spc="-10">
                <a:latin typeface="Times New Roman"/>
                <a:cs typeface="Times New Roman"/>
              </a:rPr>
              <a:t>to</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java.awt</a:t>
            </a:r>
            <a:r>
              <a:rPr dirty="0" sz="1450" spc="-505">
                <a:latin typeface="Courier New"/>
                <a:cs typeface="Courier New"/>
              </a:rPr>
              <a:t> </a:t>
            </a:r>
            <a:r>
              <a:rPr dirty="0" sz="1450" spc="-10">
                <a:latin typeface="Times New Roman"/>
                <a:cs typeface="Times New Roman"/>
              </a:rPr>
              <a:t>package.</a:t>
            </a:r>
            <a:endParaRPr sz="1450">
              <a:latin typeface="Times New Roman"/>
              <a:cs typeface="Times New Roman"/>
            </a:endParaRPr>
          </a:p>
          <a:p>
            <a:pPr marL="12700" marR="79375">
              <a:lnSpc>
                <a:spcPts val="1660"/>
              </a:lnSpc>
              <a:spcBef>
                <a:spcPts val="600"/>
              </a:spcBef>
            </a:pPr>
            <a:r>
              <a:rPr dirty="0" sz="1450" spc="-10">
                <a:latin typeface="Times New Roman"/>
                <a:cs typeface="Times New Roman"/>
              </a:rPr>
              <a:t>In addition to casting objects to classes, you can cast objects to interfaces, </a:t>
            </a:r>
            <a:r>
              <a:rPr dirty="0" sz="1450" spc="-5">
                <a:latin typeface="Times New Roman"/>
                <a:cs typeface="Times New Roman"/>
              </a:rPr>
              <a:t>but </a:t>
            </a:r>
            <a:r>
              <a:rPr dirty="0" sz="1450" spc="-10">
                <a:latin typeface="Times New Roman"/>
                <a:cs typeface="Times New Roman"/>
              </a:rPr>
              <a:t>only if an  </a:t>
            </a:r>
            <a:r>
              <a:rPr dirty="0" sz="1450" spc="-20">
                <a:latin typeface="Times New Roman"/>
                <a:cs typeface="Times New Roman"/>
              </a:rPr>
              <a:t>object’s </a:t>
            </a:r>
            <a:r>
              <a:rPr dirty="0" sz="1450" spc="-10">
                <a:latin typeface="Times New Roman"/>
                <a:cs typeface="Times New Roman"/>
              </a:rPr>
              <a:t>class </a:t>
            </a:r>
            <a:r>
              <a:rPr dirty="0" sz="1450" spc="-5">
                <a:latin typeface="Times New Roman"/>
                <a:cs typeface="Times New Roman"/>
              </a:rPr>
              <a:t>or one of </a:t>
            </a:r>
            <a:r>
              <a:rPr dirty="0" sz="1450" spc="-10">
                <a:latin typeface="Times New Roman"/>
                <a:cs typeface="Times New Roman"/>
              </a:rPr>
              <a:t>its superclasses actually implements the interface. Casting an  object to an interface means that you can call </a:t>
            </a:r>
            <a:r>
              <a:rPr dirty="0" sz="1450" spc="-5">
                <a:latin typeface="Times New Roman"/>
                <a:cs typeface="Times New Roman"/>
              </a:rPr>
              <a:t>one of </a:t>
            </a:r>
            <a:r>
              <a:rPr dirty="0" sz="1450" spc="-10">
                <a:latin typeface="Times New Roman"/>
                <a:cs typeface="Times New Roman"/>
              </a:rPr>
              <a:t>that </a:t>
            </a:r>
            <a:r>
              <a:rPr dirty="0" sz="1450" spc="-20">
                <a:latin typeface="Times New Roman"/>
                <a:cs typeface="Times New Roman"/>
              </a:rPr>
              <a:t>interface’s </a:t>
            </a:r>
            <a:r>
              <a:rPr dirty="0" sz="1450" spc="-10">
                <a:latin typeface="Times New Roman"/>
                <a:cs typeface="Times New Roman"/>
              </a:rPr>
              <a:t>methods even if that  </a:t>
            </a:r>
            <a:r>
              <a:rPr dirty="0" sz="1450" spc="-20">
                <a:latin typeface="Times New Roman"/>
                <a:cs typeface="Times New Roman"/>
              </a:rPr>
              <a:t>object’s </a:t>
            </a:r>
            <a:r>
              <a:rPr dirty="0" sz="1450" spc="-10">
                <a:latin typeface="Times New Roman"/>
                <a:cs typeface="Times New Roman"/>
              </a:rPr>
              <a:t>class does </a:t>
            </a:r>
            <a:r>
              <a:rPr dirty="0" sz="1450" spc="-5">
                <a:latin typeface="Times New Roman"/>
                <a:cs typeface="Times New Roman"/>
              </a:rPr>
              <a:t>not </a:t>
            </a:r>
            <a:r>
              <a:rPr dirty="0" sz="1450" spc="-10">
                <a:latin typeface="Times New Roman"/>
                <a:cs typeface="Times New Roman"/>
              </a:rPr>
              <a:t>actually implement that</a:t>
            </a:r>
            <a:r>
              <a:rPr dirty="0" sz="1450" spc="30">
                <a:latin typeface="Times New Roman"/>
                <a:cs typeface="Times New Roman"/>
              </a:rPr>
              <a:t> </a:t>
            </a:r>
            <a:r>
              <a:rPr dirty="0" sz="1450" spc="-10">
                <a:latin typeface="Times New Roman"/>
                <a:cs typeface="Times New Roman"/>
              </a:rPr>
              <a:t>interface.</a:t>
            </a:r>
            <a:endParaRPr sz="1450">
              <a:latin typeface="Times New Roman"/>
              <a:cs typeface="Times New Roman"/>
            </a:endParaRPr>
          </a:p>
          <a:p>
            <a:pPr marL="12700">
              <a:lnSpc>
                <a:spcPct val="100000"/>
              </a:lnSpc>
              <a:spcBef>
                <a:spcPts val="1320"/>
              </a:spcBef>
            </a:pPr>
            <a:r>
              <a:rPr dirty="0" sz="1650" spc="-5" b="1">
                <a:latin typeface="Times New Roman"/>
                <a:cs typeface="Times New Roman"/>
              </a:rPr>
              <a:t>Converting Primitive </a:t>
            </a:r>
            <a:r>
              <a:rPr dirty="0" sz="1650" spc="-25" b="1">
                <a:latin typeface="Times New Roman"/>
                <a:cs typeface="Times New Roman"/>
              </a:rPr>
              <a:t>Types </a:t>
            </a:r>
            <a:r>
              <a:rPr dirty="0" sz="1650" spc="-5" b="1">
                <a:latin typeface="Times New Roman"/>
                <a:cs typeface="Times New Roman"/>
              </a:rPr>
              <a:t>to Objects </a:t>
            </a:r>
            <a:r>
              <a:rPr dirty="0" sz="1650" b="1">
                <a:latin typeface="Times New Roman"/>
                <a:cs typeface="Times New Roman"/>
              </a:rPr>
              <a:t>and </a:t>
            </a:r>
            <a:r>
              <a:rPr dirty="0" sz="1650" spc="-20" b="1">
                <a:latin typeface="Times New Roman"/>
                <a:cs typeface="Times New Roman"/>
              </a:rPr>
              <a:t>Vice</a:t>
            </a:r>
            <a:r>
              <a:rPr dirty="0" sz="1650" spc="50" b="1">
                <a:latin typeface="Times New Roman"/>
                <a:cs typeface="Times New Roman"/>
              </a:rPr>
              <a:t> </a:t>
            </a:r>
            <a:r>
              <a:rPr dirty="0" sz="1650" spc="-35" b="1">
                <a:latin typeface="Times New Roman"/>
                <a:cs typeface="Times New Roman"/>
              </a:rPr>
              <a:t>Versa</a:t>
            </a:r>
            <a:endParaRPr sz="1650">
              <a:latin typeface="Times New Roman"/>
              <a:cs typeface="Times New Roman"/>
            </a:endParaRPr>
          </a:p>
          <a:p>
            <a:pPr marL="12700">
              <a:lnSpc>
                <a:spcPct val="100000"/>
              </a:lnSpc>
              <a:spcBef>
                <a:spcPts val="670"/>
              </a:spcBef>
            </a:pPr>
            <a:r>
              <a:rPr dirty="0" sz="1450" spc="-10">
                <a:latin typeface="Times New Roman"/>
                <a:cs typeface="Times New Roman"/>
              </a:rPr>
              <a:t>One thing you </a:t>
            </a:r>
            <a:r>
              <a:rPr dirty="0" sz="1450" spc="-15">
                <a:latin typeface="Times New Roman"/>
                <a:cs typeface="Times New Roman"/>
              </a:rPr>
              <a:t>can’t </a:t>
            </a:r>
            <a:r>
              <a:rPr dirty="0" sz="1450" spc="-10">
                <a:latin typeface="Times New Roman"/>
                <a:cs typeface="Times New Roman"/>
              </a:rPr>
              <a:t>do is cast from an object to </a:t>
            </a:r>
            <a:r>
              <a:rPr dirty="0" sz="1450" spc="-5">
                <a:latin typeface="Times New Roman"/>
                <a:cs typeface="Times New Roman"/>
              </a:rPr>
              <a:t>a </a:t>
            </a:r>
            <a:r>
              <a:rPr dirty="0" sz="1450" spc="-10">
                <a:latin typeface="Times New Roman"/>
                <a:cs typeface="Times New Roman"/>
              </a:rPr>
              <a:t>primitive data type, </a:t>
            </a:r>
            <a:r>
              <a:rPr dirty="0" sz="1450" spc="-5">
                <a:latin typeface="Times New Roman"/>
                <a:cs typeface="Times New Roman"/>
              </a:rPr>
              <a:t>or </a:t>
            </a:r>
            <a:r>
              <a:rPr dirty="0" sz="1450" spc="-10">
                <a:latin typeface="Times New Roman"/>
                <a:cs typeface="Times New Roman"/>
              </a:rPr>
              <a:t>vice</a:t>
            </a:r>
            <a:r>
              <a:rPr dirty="0" sz="1450" spc="135">
                <a:latin typeface="Times New Roman"/>
                <a:cs typeface="Times New Roman"/>
              </a:rPr>
              <a:t> </a:t>
            </a:r>
            <a:r>
              <a:rPr dirty="0" sz="1450" spc="-10">
                <a:latin typeface="Times New Roman"/>
                <a:cs typeface="Times New Roman"/>
              </a:rPr>
              <a:t>versa.</a:t>
            </a:r>
            <a:endParaRPr sz="1450">
              <a:latin typeface="Times New Roman"/>
              <a:cs typeface="Times New Roman"/>
            </a:endParaRPr>
          </a:p>
          <a:p>
            <a:pPr marL="12700" marR="116205">
              <a:lnSpc>
                <a:spcPts val="1660"/>
              </a:lnSpc>
              <a:spcBef>
                <a:spcPts val="755"/>
              </a:spcBef>
            </a:pPr>
            <a:r>
              <a:rPr dirty="0" sz="1450" spc="-10">
                <a:latin typeface="Times New Roman"/>
                <a:cs typeface="Times New Roman"/>
              </a:rPr>
              <a:t>Primitive types and objects are </a:t>
            </a:r>
            <a:r>
              <a:rPr dirty="0" sz="1450" spc="-15">
                <a:latin typeface="Times New Roman"/>
                <a:cs typeface="Times New Roman"/>
              </a:rPr>
              <a:t>different </a:t>
            </a:r>
            <a:r>
              <a:rPr dirty="0" sz="1450" spc="-10">
                <a:latin typeface="Times New Roman"/>
                <a:cs typeface="Times New Roman"/>
              </a:rPr>
              <a:t>things in Java, and you </a:t>
            </a:r>
            <a:r>
              <a:rPr dirty="0" sz="1450" spc="-15">
                <a:latin typeface="Times New Roman"/>
                <a:cs typeface="Times New Roman"/>
              </a:rPr>
              <a:t>can’t </a:t>
            </a:r>
            <a:r>
              <a:rPr dirty="0" sz="1450" spc="-10">
                <a:latin typeface="Times New Roman"/>
                <a:cs typeface="Times New Roman"/>
              </a:rPr>
              <a:t>automatically cast  between the</a:t>
            </a:r>
            <a:r>
              <a:rPr dirty="0" sz="1450" spc="-5">
                <a:latin typeface="Times New Roman"/>
                <a:cs typeface="Times New Roman"/>
              </a:rPr>
              <a:t> </a:t>
            </a:r>
            <a:r>
              <a:rPr dirty="0" sz="1450" spc="-10">
                <a:latin typeface="Times New Roman"/>
                <a:cs typeface="Times New Roman"/>
              </a:rPr>
              <a:t>two.</a:t>
            </a:r>
            <a:endParaRPr sz="1450">
              <a:latin typeface="Times New Roman"/>
              <a:cs typeface="Times New Roman"/>
            </a:endParaRPr>
          </a:p>
          <a:p>
            <a:pPr marL="12700" marR="5080">
              <a:lnSpc>
                <a:spcPct val="101800"/>
              </a:lnSpc>
              <a:spcBef>
                <a:spcPts val="560"/>
              </a:spcBef>
            </a:pPr>
            <a:r>
              <a:rPr dirty="0" sz="1450" spc="-10">
                <a:latin typeface="Times New Roman"/>
                <a:cs typeface="Times New Roman"/>
              </a:rPr>
              <a:t>As an alternative, the </a:t>
            </a:r>
            <a:r>
              <a:rPr dirty="0" sz="1450" spc="-15">
                <a:latin typeface="Courier New"/>
                <a:cs typeface="Courier New"/>
              </a:rPr>
              <a:t>java.lang </a:t>
            </a:r>
            <a:r>
              <a:rPr dirty="0" sz="1450" spc="-10">
                <a:latin typeface="Times New Roman"/>
                <a:cs typeface="Times New Roman"/>
              </a:rPr>
              <a:t>package includes classes that correspond to each  primitive data type: </a:t>
            </a:r>
            <a:r>
              <a:rPr dirty="0" sz="1450" spc="-10">
                <a:latin typeface="Courier New"/>
                <a:cs typeface="Courier New"/>
              </a:rPr>
              <a:t>Float</a:t>
            </a:r>
            <a:r>
              <a:rPr dirty="0" sz="1450" spc="-10">
                <a:latin typeface="Times New Roman"/>
                <a:cs typeface="Times New Roman"/>
              </a:rPr>
              <a:t>, </a:t>
            </a:r>
            <a:r>
              <a:rPr dirty="0" sz="1450" spc="-15">
                <a:latin typeface="Courier New"/>
                <a:cs typeface="Courier New"/>
              </a:rPr>
              <a:t>Boolean</a:t>
            </a:r>
            <a:r>
              <a:rPr dirty="0" sz="1450" spc="-15">
                <a:latin typeface="Times New Roman"/>
                <a:cs typeface="Times New Roman"/>
              </a:rPr>
              <a:t>, </a:t>
            </a:r>
            <a:r>
              <a:rPr dirty="0" sz="1450" spc="-10">
                <a:latin typeface="Courier New"/>
                <a:cs typeface="Courier New"/>
              </a:rPr>
              <a:t>Byte</a:t>
            </a:r>
            <a:r>
              <a:rPr dirty="0" sz="1450" spc="-10">
                <a:latin typeface="Times New Roman"/>
                <a:cs typeface="Times New Roman"/>
              </a:rPr>
              <a:t>, and so </a:t>
            </a:r>
            <a:r>
              <a:rPr dirty="0" sz="1450" spc="-5">
                <a:latin typeface="Times New Roman"/>
                <a:cs typeface="Times New Roman"/>
              </a:rPr>
              <a:t>on. </a:t>
            </a:r>
            <a:r>
              <a:rPr dirty="0" sz="1450" spc="-10">
                <a:latin typeface="Times New Roman"/>
                <a:cs typeface="Times New Roman"/>
              </a:rPr>
              <a:t>Most </a:t>
            </a:r>
            <a:r>
              <a:rPr dirty="0" sz="1450" spc="-5">
                <a:latin typeface="Times New Roman"/>
                <a:cs typeface="Times New Roman"/>
              </a:rPr>
              <a:t>of </a:t>
            </a:r>
            <a:r>
              <a:rPr dirty="0" sz="1450" spc="-10">
                <a:latin typeface="Times New Roman"/>
                <a:cs typeface="Times New Roman"/>
              </a:rPr>
              <a:t>these classes have the  same names as the data types, except that the class names begin with </a:t>
            </a:r>
            <a:r>
              <a:rPr dirty="0" sz="1450" spc="-5">
                <a:latin typeface="Times New Roman"/>
                <a:cs typeface="Times New Roman"/>
              </a:rPr>
              <a:t>a </a:t>
            </a:r>
            <a:r>
              <a:rPr dirty="0" sz="1450" spc="-10">
                <a:latin typeface="Times New Roman"/>
                <a:cs typeface="Times New Roman"/>
              </a:rPr>
              <a:t>capital letter  (</a:t>
            </a:r>
            <a:r>
              <a:rPr dirty="0" sz="1450" spc="-10">
                <a:latin typeface="Courier New"/>
                <a:cs typeface="Courier New"/>
              </a:rPr>
              <a:t>Short</a:t>
            </a:r>
            <a:r>
              <a:rPr dirty="0" sz="1450" spc="-515">
                <a:latin typeface="Courier New"/>
                <a:cs typeface="Courier New"/>
              </a:rPr>
              <a:t> </a:t>
            </a:r>
            <a:r>
              <a:rPr dirty="0" sz="1450" spc="-10">
                <a:latin typeface="Times New Roman"/>
                <a:cs typeface="Times New Roman"/>
              </a:rPr>
              <a:t>instead</a:t>
            </a:r>
            <a:r>
              <a:rPr dirty="0" sz="1450">
                <a:latin typeface="Times New Roman"/>
                <a:cs typeface="Times New Roman"/>
              </a:rPr>
              <a:t> </a:t>
            </a:r>
            <a:r>
              <a:rPr dirty="0" sz="1450" spc="-5">
                <a:latin typeface="Times New Roman"/>
                <a:cs typeface="Times New Roman"/>
              </a:rPr>
              <a:t>of </a:t>
            </a:r>
            <a:r>
              <a:rPr dirty="0" sz="1450" spc="-10">
                <a:latin typeface="Courier New"/>
                <a:cs typeface="Courier New"/>
              </a:rPr>
              <a:t>short</a:t>
            </a:r>
            <a:r>
              <a:rPr dirty="0" sz="1450" spc="-10">
                <a:latin typeface="Times New Roman"/>
                <a:cs typeface="Times New Roman"/>
              </a:rPr>
              <a:t>,</a:t>
            </a:r>
            <a:r>
              <a:rPr dirty="0" sz="1450">
                <a:latin typeface="Times New Roman"/>
                <a:cs typeface="Times New Roman"/>
              </a:rPr>
              <a:t> </a:t>
            </a:r>
            <a:r>
              <a:rPr dirty="0" sz="1450" spc="-15">
                <a:latin typeface="Courier New"/>
                <a:cs typeface="Courier New"/>
              </a:rPr>
              <a:t>Double</a:t>
            </a:r>
            <a:r>
              <a:rPr dirty="0" sz="1450" spc="-515">
                <a:latin typeface="Courier New"/>
                <a:cs typeface="Courier New"/>
              </a:rPr>
              <a:t> </a:t>
            </a:r>
            <a:r>
              <a:rPr dirty="0" sz="1450" spc="-10">
                <a:latin typeface="Times New Roman"/>
                <a:cs typeface="Times New Roman"/>
              </a:rPr>
              <a:t>instead</a:t>
            </a:r>
            <a:r>
              <a:rPr dirty="0" sz="1450">
                <a:latin typeface="Times New Roman"/>
                <a:cs typeface="Times New Roman"/>
              </a:rPr>
              <a:t> </a:t>
            </a:r>
            <a:r>
              <a:rPr dirty="0" sz="1450" spc="-5">
                <a:latin typeface="Times New Roman"/>
                <a:cs typeface="Times New Roman"/>
              </a:rPr>
              <a:t>of </a:t>
            </a:r>
            <a:r>
              <a:rPr dirty="0" sz="1450" spc="-10">
                <a:latin typeface="Courier New"/>
                <a:cs typeface="Courier New"/>
              </a:rPr>
              <a:t>double</a:t>
            </a:r>
            <a:r>
              <a:rPr dirty="0" sz="1450" spc="-10">
                <a:latin typeface="Times New Roman"/>
                <a:cs typeface="Times New Roman"/>
              </a:rPr>
              <a:t>,</a:t>
            </a:r>
            <a:r>
              <a:rPr dirty="0" sz="1450">
                <a:latin typeface="Times New Roman"/>
                <a:cs typeface="Times New Roman"/>
              </a:rPr>
              <a:t> </a:t>
            </a:r>
            <a:r>
              <a:rPr dirty="0" sz="1450" spc="-10">
                <a:latin typeface="Times New Roman"/>
                <a:cs typeface="Times New Roman"/>
              </a:rPr>
              <a:t>and</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like).</a:t>
            </a:r>
            <a:r>
              <a:rPr dirty="0" sz="1450" spc="-5">
                <a:latin typeface="Times New Roman"/>
                <a:cs typeface="Times New Roman"/>
              </a:rPr>
              <a:t> </a:t>
            </a:r>
            <a:r>
              <a:rPr dirty="0" sz="1450" spc="-10">
                <a:latin typeface="Times New Roman"/>
                <a:cs typeface="Times New Roman"/>
              </a:rPr>
              <a:t>Also,</a:t>
            </a:r>
            <a:r>
              <a:rPr dirty="0" sz="1450">
                <a:latin typeface="Times New Roman"/>
                <a:cs typeface="Times New Roman"/>
              </a:rPr>
              <a:t> </a:t>
            </a:r>
            <a:r>
              <a:rPr dirty="0" sz="1450" spc="-10">
                <a:latin typeface="Times New Roman"/>
                <a:cs typeface="Times New Roman"/>
              </a:rPr>
              <a:t>two</a:t>
            </a:r>
            <a:r>
              <a:rPr dirty="0" sz="1450" spc="-5">
                <a:latin typeface="Times New Roman"/>
                <a:cs typeface="Times New Roman"/>
              </a:rPr>
              <a:t> </a:t>
            </a:r>
            <a:r>
              <a:rPr dirty="0" sz="1450" spc="-10">
                <a:latin typeface="Times New Roman"/>
                <a:cs typeface="Times New Roman"/>
              </a:rPr>
              <a:t>classes  have names that </a:t>
            </a:r>
            <a:r>
              <a:rPr dirty="0" sz="1450" spc="-15">
                <a:latin typeface="Times New Roman"/>
                <a:cs typeface="Times New Roman"/>
              </a:rPr>
              <a:t>differ </a:t>
            </a:r>
            <a:r>
              <a:rPr dirty="0" sz="1450" spc="-10">
                <a:latin typeface="Times New Roman"/>
                <a:cs typeface="Times New Roman"/>
              </a:rPr>
              <a:t>from the corresponding data type: </a:t>
            </a:r>
            <a:r>
              <a:rPr dirty="0" sz="1450" spc="-15">
                <a:latin typeface="Courier New"/>
                <a:cs typeface="Courier New"/>
              </a:rPr>
              <a:t>Character </a:t>
            </a:r>
            <a:r>
              <a:rPr dirty="0" sz="1450" spc="-10">
                <a:latin typeface="Times New Roman"/>
                <a:cs typeface="Times New Roman"/>
              </a:rPr>
              <a:t>is used for </a:t>
            </a:r>
            <a:r>
              <a:rPr dirty="0" sz="1450" spc="-10">
                <a:latin typeface="Courier New"/>
                <a:cs typeface="Courier New"/>
              </a:rPr>
              <a:t>char  </a:t>
            </a:r>
            <a:r>
              <a:rPr dirty="0" sz="1450" spc="-10">
                <a:latin typeface="Times New Roman"/>
                <a:cs typeface="Times New Roman"/>
              </a:rPr>
              <a:t>variables</a:t>
            </a:r>
            <a:r>
              <a:rPr dirty="0" sz="1450" spc="-5">
                <a:latin typeface="Times New Roman"/>
                <a:cs typeface="Times New Roman"/>
              </a:rPr>
              <a:t> </a:t>
            </a:r>
            <a:r>
              <a:rPr dirty="0" sz="1450" spc="-10">
                <a:latin typeface="Times New Roman"/>
                <a:cs typeface="Times New Roman"/>
              </a:rPr>
              <a:t>and</a:t>
            </a:r>
            <a:r>
              <a:rPr dirty="0" sz="1450" spc="-5">
                <a:latin typeface="Times New Roman"/>
                <a:cs typeface="Times New Roman"/>
              </a:rPr>
              <a:t> </a:t>
            </a:r>
            <a:r>
              <a:rPr dirty="0" sz="1450" spc="-15">
                <a:latin typeface="Courier New"/>
                <a:cs typeface="Courier New"/>
              </a:rPr>
              <a:t>Integer</a:t>
            </a:r>
            <a:r>
              <a:rPr dirty="0" sz="1450" spc="-515">
                <a:latin typeface="Courier New"/>
                <a:cs typeface="Courier New"/>
              </a:rPr>
              <a:t> </a:t>
            </a:r>
            <a:r>
              <a:rPr dirty="0" sz="1450" spc="-10">
                <a:latin typeface="Times New Roman"/>
                <a:cs typeface="Times New Roman"/>
              </a:rPr>
              <a:t>is</a:t>
            </a:r>
            <a:r>
              <a:rPr dirty="0" sz="1450" spc="-5">
                <a:latin typeface="Times New Roman"/>
                <a:cs typeface="Times New Roman"/>
              </a:rPr>
              <a:t> </a:t>
            </a:r>
            <a:r>
              <a:rPr dirty="0" sz="1450" spc="-10">
                <a:latin typeface="Times New Roman"/>
                <a:cs typeface="Times New Roman"/>
              </a:rPr>
              <a:t>used</a:t>
            </a:r>
            <a:r>
              <a:rPr dirty="0" sz="1450" spc="-5">
                <a:latin typeface="Times New Roman"/>
                <a:cs typeface="Times New Roman"/>
              </a:rPr>
              <a:t> </a:t>
            </a:r>
            <a:r>
              <a:rPr dirty="0" sz="1450" spc="-10">
                <a:latin typeface="Times New Roman"/>
                <a:cs typeface="Times New Roman"/>
              </a:rPr>
              <a:t>for</a:t>
            </a:r>
            <a:r>
              <a:rPr dirty="0" sz="1450" spc="-5">
                <a:latin typeface="Times New Roman"/>
                <a:cs typeface="Times New Roman"/>
              </a:rPr>
              <a:t> </a:t>
            </a:r>
            <a:r>
              <a:rPr dirty="0" sz="1450" spc="-10">
                <a:latin typeface="Courier New"/>
                <a:cs typeface="Courier New"/>
              </a:rPr>
              <a:t>int</a:t>
            </a:r>
            <a:r>
              <a:rPr dirty="0" sz="1450" spc="-515">
                <a:latin typeface="Courier New"/>
                <a:cs typeface="Courier New"/>
              </a:rPr>
              <a:t> </a:t>
            </a:r>
            <a:r>
              <a:rPr dirty="0" sz="1450" spc="-10">
                <a:latin typeface="Times New Roman"/>
                <a:cs typeface="Times New Roman"/>
              </a:rPr>
              <a:t>variables.</a:t>
            </a:r>
            <a:endParaRPr sz="1450">
              <a:latin typeface="Times New Roman"/>
              <a:cs typeface="Times New Roman"/>
            </a:endParaRPr>
          </a:p>
          <a:p>
            <a:pPr marL="12700" marR="41910">
              <a:lnSpc>
                <a:spcPct val="99300"/>
              </a:lnSpc>
              <a:spcBef>
                <a:spcPts val="795"/>
              </a:spcBef>
            </a:pPr>
            <a:r>
              <a:rPr dirty="0" sz="1450" spc="-10">
                <a:latin typeface="Times New Roman"/>
                <a:cs typeface="Times New Roman"/>
              </a:rPr>
              <a:t>Using the classes that correspond to each primitive type, you can create an object that  holds the same value. The following statement creates an instance </a:t>
            </a:r>
            <a:r>
              <a:rPr dirty="0" sz="1450" spc="-5">
                <a:latin typeface="Times New Roman"/>
                <a:cs typeface="Times New Roman"/>
              </a:rPr>
              <a:t>of </a:t>
            </a:r>
            <a:r>
              <a:rPr dirty="0" sz="1450" spc="-10">
                <a:latin typeface="Times New Roman"/>
                <a:cs typeface="Times New Roman"/>
              </a:rPr>
              <a:t>the </a:t>
            </a:r>
            <a:r>
              <a:rPr dirty="0" sz="1450" spc="-15">
                <a:latin typeface="Courier New"/>
                <a:cs typeface="Courier New"/>
              </a:rPr>
              <a:t>Integer</a:t>
            </a:r>
            <a:r>
              <a:rPr dirty="0" sz="1450" spc="-370">
                <a:latin typeface="Courier New"/>
                <a:cs typeface="Courier New"/>
              </a:rPr>
              <a:t> </a:t>
            </a:r>
            <a:r>
              <a:rPr dirty="0" sz="1450" spc="-10">
                <a:latin typeface="Times New Roman"/>
                <a:cs typeface="Times New Roman"/>
              </a:rPr>
              <a:t>class  with the integer value</a:t>
            </a:r>
            <a:r>
              <a:rPr dirty="0" sz="1450" spc="5">
                <a:latin typeface="Times New Roman"/>
                <a:cs typeface="Times New Roman"/>
              </a:rPr>
              <a:t> </a:t>
            </a:r>
            <a:r>
              <a:rPr dirty="0" sz="1450" spc="-5">
                <a:latin typeface="Times New Roman"/>
                <a:cs typeface="Times New Roman"/>
              </a:rPr>
              <a:t>7801:</a:t>
            </a:r>
            <a:endParaRPr sz="1450">
              <a:latin typeface="Times New Roman"/>
              <a:cs typeface="Times New Roman"/>
            </a:endParaRPr>
          </a:p>
          <a:p>
            <a:pPr>
              <a:lnSpc>
                <a:spcPct val="100000"/>
              </a:lnSpc>
              <a:spcBef>
                <a:spcPts val="5"/>
              </a:spcBef>
            </a:pPr>
            <a:endParaRPr sz="2150">
              <a:latin typeface="Times New Roman"/>
              <a:cs typeface="Times New Roman"/>
            </a:endParaRPr>
          </a:p>
          <a:p>
            <a:pPr marL="259079">
              <a:lnSpc>
                <a:spcPct val="100000"/>
              </a:lnSpc>
            </a:pPr>
            <a:r>
              <a:rPr dirty="0" sz="1050" spc="10">
                <a:latin typeface="Courier New"/>
                <a:cs typeface="Courier New"/>
              </a:rPr>
              <a:t>Integer dataCount </a:t>
            </a:r>
            <a:r>
              <a:rPr dirty="0" sz="1050" spc="15">
                <a:latin typeface="Courier New"/>
                <a:cs typeface="Courier New"/>
              </a:rPr>
              <a:t>= </a:t>
            </a:r>
            <a:r>
              <a:rPr dirty="0" sz="1050" spc="10">
                <a:solidFill>
                  <a:srgbClr val="0000FF"/>
                </a:solidFill>
                <a:latin typeface="Courier New"/>
                <a:cs typeface="Courier New"/>
              </a:rPr>
              <a:t>new</a:t>
            </a:r>
            <a:r>
              <a:rPr dirty="0" sz="1050" spc="25">
                <a:solidFill>
                  <a:srgbClr val="0000FF"/>
                </a:solidFill>
                <a:latin typeface="Courier New"/>
                <a:cs typeface="Courier New"/>
              </a:rPr>
              <a:t> </a:t>
            </a:r>
            <a:r>
              <a:rPr dirty="0" sz="1050" spc="10">
                <a:latin typeface="Courier New"/>
                <a:cs typeface="Courier New"/>
              </a:rPr>
              <a:t>Integer(7801);</a:t>
            </a:r>
            <a:endParaRPr sz="1050">
              <a:latin typeface="Courier New"/>
              <a:cs typeface="Courier New"/>
            </a:endParaRPr>
          </a:p>
          <a:p>
            <a:pPr marL="12700" marR="124460">
              <a:lnSpc>
                <a:spcPts val="1660"/>
              </a:lnSpc>
              <a:spcBef>
                <a:spcPts val="840"/>
              </a:spcBef>
            </a:pPr>
            <a:r>
              <a:rPr dirty="0" sz="1450" spc="-10">
                <a:latin typeface="Times New Roman"/>
                <a:cs typeface="Times New Roman"/>
              </a:rPr>
              <a:t>After you have created an object in this </a:t>
            </a:r>
            <a:r>
              <a:rPr dirty="0" sz="1450" spc="-20">
                <a:latin typeface="Times New Roman"/>
                <a:cs typeface="Times New Roman"/>
              </a:rPr>
              <a:t>manner, </a:t>
            </a:r>
            <a:r>
              <a:rPr dirty="0" sz="1450" spc="-10">
                <a:latin typeface="Times New Roman"/>
                <a:cs typeface="Times New Roman"/>
              </a:rPr>
              <a:t>you can use it as you would any object  (although you cannot change its value). When you want to use that value again as </a:t>
            </a:r>
            <a:r>
              <a:rPr dirty="0" sz="1450" spc="-5">
                <a:latin typeface="Times New Roman"/>
                <a:cs typeface="Times New Roman"/>
              </a:rPr>
              <a:t>a  </a:t>
            </a:r>
            <a:r>
              <a:rPr dirty="0" sz="1450" spc="-10">
                <a:latin typeface="Times New Roman"/>
                <a:cs typeface="Times New Roman"/>
              </a:rPr>
              <a:t>primitive value, there are methods for that as well. For example, if you wanted to get an  </a:t>
            </a:r>
            <a:r>
              <a:rPr dirty="0" sz="1450" spc="-10">
                <a:latin typeface="Courier New"/>
                <a:cs typeface="Courier New"/>
              </a:rPr>
              <a:t>int</a:t>
            </a:r>
            <a:r>
              <a:rPr dirty="0" sz="1450" spc="-515">
                <a:latin typeface="Courier New"/>
                <a:cs typeface="Courier New"/>
              </a:rPr>
              <a:t> </a:t>
            </a:r>
            <a:r>
              <a:rPr dirty="0" sz="1450" spc="-10">
                <a:latin typeface="Times New Roman"/>
                <a:cs typeface="Times New Roman"/>
              </a:rPr>
              <a:t>value</a:t>
            </a:r>
            <a:r>
              <a:rPr dirty="0" sz="1450" spc="-5">
                <a:latin typeface="Times New Roman"/>
                <a:cs typeface="Times New Roman"/>
              </a:rPr>
              <a:t> </a:t>
            </a:r>
            <a:r>
              <a:rPr dirty="0" sz="1450" spc="-10">
                <a:latin typeface="Times New Roman"/>
                <a:cs typeface="Times New Roman"/>
              </a:rPr>
              <a:t>from</a:t>
            </a:r>
            <a:r>
              <a:rPr dirty="0" sz="1450">
                <a:latin typeface="Times New Roman"/>
                <a:cs typeface="Times New Roman"/>
              </a:rPr>
              <a:t> </a:t>
            </a:r>
            <a:r>
              <a:rPr dirty="0" sz="1450" spc="-5">
                <a:latin typeface="Times New Roman"/>
                <a:cs typeface="Times New Roman"/>
              </a:rPr>
              <a:t>a </a:t>
            </a:r>
            <a:r>
              <a:rPr dirty="0" sz="1450" spc="-15">
                <a:latin typeface="Courier New"/>
                <a:cs typeface="Courier New"/>
              </a:rPr>
              <a:t>dataCount</a:t>
            </a:r>
            <a:r>
              <a:rPr dirty="0" sz="1450" spc="-509">
                <a:latin typeface="Courier New"/>
                <a:cs typeface="Courier New"/>
              </a:rPr>
              <a:t> </a:t>
            </a:r>
            <a:r>
              <a:rPr dirty="0" sz="1450" spc="-10">
                <a:latin typeface="Times New Roman"/>
                <a:cs typeface="Times New Roman"/>
              </a:rPr>
              <a:t>object,</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following</a:t>
            </a:r>
            <a:r>
              <a:rPr dirty="0" sz="1450" spc="-5">
                <a:latin typeface="Times New Roman"/>
                <a:cs typeface="Times New Roman"/>
              </a:rPr>
              <a:t> </a:t>
            </a:r>
            <a:r>
              <a:rPr dirty="0" sz="1450" spc="-10">
                <a:latin typeface="Times New Roman"/>
                <a:cs typeface="Times New Roman"/>
              </a:rPr>
              <a:t>statement</a:t>
            </a:r>
            <a:r>
              <a:rPr dirty="0" sz="1450">
                <a:latin typeface="Times New Roman"/>
                <a:cs typeface="Times New Roman"/>
              </a:rPr>
              <a:t> </a:t>
            </a:r>
            <a:r>
              <a:rPr dirty="0" sz="1450" spc="-10">
                <a:latin typeface="Times New Roman"/>
                <a:cs typeface="Times New Roman"/>
              </a:rPr>
              <a:t>shows</a:t>
            </a:r>
            <a:r>
              <a:rPr dirty="0" sz="1450" spc="-5">
                <a:latin typeface="Times New Roman"/>
                <a:cs typeface="Times New Roman"/>
              </a:rPr>
              <a:t> </a:t>
            </a:r>
            <a:r>
              <a:rPr dirty="0" sz="1450" spc="-10">
                <a:latin typeface="Times New Roman"/>
                <a:cs typeface="Times New Roman"/>
              </a:rPr>
              <a:t>how:</a:t>
            </a:r>
            <a:endParaRPr sz="145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65" y="8739264"/>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65" y="8766702"/>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65" y="8734690"/>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61" y="8734691"/>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26" y="8743837"/>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22" y="8743837"/>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165" y="968133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165" y="970876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165" y="967675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61" y="967675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26" y="968590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22" y="9685904"/>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505" y="339441"/>
            <a:ext cx="6650990" cy="2865755"/>
          </a:xfrm>
          <a:prstGeom prst="rect">
            <a:avLst/>
          </a:prstGeom>
        </p:spPr>
        <p:txBody>
          <a:bodyPr wrap="square" lIns="0" tIns="85090" rIns="0" bIns="0" rtlCol="0" vert="horz">
            <a:spAutoFit/>
          </a:bodyPr>
          <a:lstStyle/>
          <a:p>
            <a:pPr marL="259079">
              <a:lnSpc>
                <a:spcPct val="100000"/>
              </a:lnSpc>
              <a:spcBef>
                <a:spcPts val="670"/>
              </a:spcBef>
            </a:pPr>
            <a:r>
              <a:rPr dirty="0" sz="1050" spc="10">
                <a:solidFill>
                  <a:srgbClr val="0000FF"/>
                </a:solidFill>
                <a:latin typeface="Courier New"/>
                <a:cs typeface="Courier New"/>
              </a:rPr>
              <a:t>int </a:t>
            </a:r>
            <a:r>
              <a:rPr dirty="0" sz="1050" spc="10">
                <a:latin typeface="Courier New"/>
                <a:cs typeface="Courier New"/>
              </a:rPr>
              <a:t>newCount </a:t>
            </a:r>
            <a:r>
              <a:rPr dirty="0" sz="1050" spc="15">
                <a:latin typeface="Courier New"/>
                <a:cs typeface="Courier New"/>
              </a:rPr>
              <a:t>= </a:t>
            </a:r>
            <a:r>
              <a:rPr dirty="0" sz="1050" spc="10">
                <a:latin typeface="Courier New"/>
                <a:cs typeface="Courier New"/>
              </a:rPr>
              <a:t>dataCount.intValue(); </a:t>
            </a:r>
            <a:r>
              <a:rPr dirty="0" sz="1050" spc="15">
                <a:solidFill>
                  <a:srgbClr val="939597"/>
                </a:solidFill>
                <a:latin typeface="Courier New"/>
                <a:cs typeface="Courier New"/>
              </a:rPr>
              <a:t>// </a:t>
            </a:r>
            <a:r>
              <a:rPr dirty="0" sz="1050" spc="10">
                <a:solidFill>
                  <a:srgbClr val="939597"/>
                </a:solidFill>
                <a:latin typeface="Courier New"/>
                <a:cs typeface="Courier New"/>
              </a:rPr>
              <a:t>returns</a:t>
            </a:r>
            <a:r>
              <a:rPr dirty="0" sz="1050" spc="35">
                <a:solidFill>
                  <a:srgbClr val="939597"/>
                </a:solidFill>
                <a:latin typeface="Courier New"/>
                <a:cs typeface="Courier New"/>
              </a:rPr>
              <a:t> </a:t>
            </a:r>
            <a:r>
              <a:rPr dirty="0" sz="1050" spc="10">
                <a:solidFill>
                  <a:srgbClr val="939597"/>
                </a:solidFill>
                <a:latin typeface="Courier New"/>
                <a:cs typeface="Courier New"/>
              </a:rPr>
              <a:t>7801</a:t>
            </a:r>
            <a:endParaRPr sz="1050">
              <a:latin typeface="Courier New"/>
              <a:cs typeface="Courier New"/>
            </a:endParaRPr>
          </a:p>
          <a:p>
            <a:pPr marL="12700" marR="180975">
              <a:lnSpc>
                <a:spcPct val="103499"/>
              </a:lnSpc>
              <a:spcBef>
                <a:spcPts val="655"/>
              </a:spcBef>
            </a:pPr>
            <a:r>
              <a:rPr dirty="0" sz="1450" spc="-10">
                <a:latin typeface="Times New Roman"/>
                <a:cs typeface="Times New Roman"/>
              </a:rPr>
              <a:t>A common translation you need in programs is converting </a:t>
            </a:r>
            <a:r>
              <a:rPr dirty="0" sz="1450" spc="-5">
                <a:latin typeface="Times New Roman"/>
                <a:cs typeface="Times New Roman"/>
              </a:rPr>
              <a:t>a </a:t>
            </a:r>
            <a:r>
              <a:rPr dirty="0" sz="1450" spc="-15">
                <a:latin typeface="Courier New"/>
                <a:cs typeface="Courier New"/>
              </a:rPr>
              <a:t>String</a:t>
            </a:r>
            <a:r>
              <a:rPr dirty="0" sz="1450" spc="-450">
                <a:latin typeface="Courier New"/>
                <a:cs typeface="Courier New"/>
              </a:rPr>
              <a:t> </a:t>
            </a:r>
            <a:r>
              <a:rPr dirty="0" sz="1450" spc="-10">
                <a:latin typeface="Times New Roman"/>
                <a:cs typeface="Times New Roman"/>
              </a:rPr>
              <a:t>to </a:t>
            </a:r>
            <a:r>
              <a:rPr dirty="0" sz="1450" spc="-5">
                <a:latin typeface="Times New Roman"/>
                <a:cs typeface="Times New Roman"/>
              </a:rPr>
              <a:t>a </a:t>
            </a:r>
            <a:r>
              <a:rPr dirty="0" sz="1450" spc="-10">
                <a:latin typeface="Times New Roman"/>
                <a:cs typeface="Times New Roman"/>
              </a:rPr>
              <a:t>numeric type,  such as an </a:t>
            </a:r>
            <a:r>
              <a:rPr dirty="0" sz="1450" spc="-20">
                <a:latin typeface="Times New Roman"/>
                <a:cs typeface="Times New Roman"/>
              </a:rPr>
              <a:t>integer. </a:t>
            </a:r>
            <a:r>
              <a:rPr dirty="0" sz="1450" spc="-10">
                <a:latin typeface="Times New Roman"/>
                <a:cs typeface="Times New Roman"/>
              </a:rPr>
              <a:t>When you need an </a:t>
            </a:r>
            <a:r>
              <a:rPr dirty="0" sz="1450" spc="-10">
                <a:latin typeface="Courier New"/>
                <a:cs typeface="Courier New"/>
              </a:rPr>
              <a:t>int </a:t>
            </a:r>
            <a:r>
              <a:rPr dirty="0" sz="1450" spc="-10">
                <a:latin typeface="Times New Roman"/>
                <a:cs typeface="Times New Roman"/>
              </a:rPr>
              <a:t>as the result, this can </a:t>
            </a:r>
            <a:r>
              <a:rPr dirty="0" sz="1450" spc="-5">
                <a:latin typeface="Times New Roman"/>
                <a:cs typeface="Times New Roman"/>
              </a:rPr>
              <a:t>be </a:t>
            </a:r>
            <a:r>
              <a:rPr dirty="0" sz="1450" spc="-10">
                <a:latin typeface="Times New Roman"/>
                <a:cs typeface="Times New Roman"/>
              </a:rPr>
              <a:t>done by using the  </a:t>
            </a:r>
            <a:r>
              <a:rPr dirty="0" sz="1450" spc="-15">
                <a:latin typeface="Courier New"/>
                <a:cs typeface="Courier New"/>
              </a:rPr>
              <a:t>parseInt()</a:t>
            </a:r>
            <a:r>
              <a:rPr dirty="0" sz="1450" spc="-509">
                <a:latin typeface="Courier New"/>
                <a:cs typeface="Courier New"/>
              </a:rPr>
              <a:t> </a:t>
            </a:r>
            <a:r>
              <a:rPr dirty="0" sz="1450" spc="-10">
                <a:latin typeface="Times New Roman"/>
                <a:cs typeface="Times New Roman"/>
              </a:rPr>
              <a:t>class</a:t>
            </a:r>
            <a:r>
              <a:rPr dirty="0" sz="1450" spc="5">
                <a:latin typeface="Times New Roman"/>
                <a:cs typeface="Times New Roman"/>
              </a:rPr>
              <a:t> </a:t>
            </a:r>
            <a:r>
              <a:rPr dirty="0" sz="1450" spc="-10">
                <a:latin typeface="Times New Roman"/>
                <a:cs typeface="Times New Roman"/>
              </a:rPr>
              <a:t>method</a:t>
            </a:r>
            <a:r>
              <a:rPr dirty="0" sz="1450" spc="5">
                <a:latin typeface="Times New Roman"/>
                <a:cs typeface="Times New Roman"/>
              </a:rPr>
              <a:t> </a:t>
            </a:r>
            <a:r>
              <a:rPr dirty="0" sz="1450" spc="-5">
                <a:latin typeface="Times New Roman"/>
                <a:cs typeface="Times New Roman"/>
              </a:rPr>
              <a:t>of</a:t>
            </a:r>
            <a:r>
              <a:rPr dirty="0" sz="1450" spc="5">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5">
                <a:latin typeface="Courier New"/>
                <a:cs typeface="Courier New"/>
              </a:rPr>
              <a:t>Integer</a:t>
            </a:r>
            <a:r>
              <a:rPr dirty="0" sz="1450" spc="-509">
                <a:latin typeface="Courier New"/>
                <a:cs typeface="Courier New"/>
              </a:rPr>
              <a:t> </a:t>
            </a:r>
            <a:r>
              <a:rPr dirty="0" sz="1450" spc="-10">
                <a:latin typeface="Times New Roman"/>
                <a:cs typeface="Times New Roman"/>
              </a:rPr>
              <a:t>class.</a:t>
            </a:r>
            <a:r>
              <a:rPr dirty="0" sz="1450" spc="5">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5">
                <a:latin typeface="Courier New"/>
                <a:cs typeface="Courier New"/>
              </a:rPr>
              <a:t>String</a:t>
            </a:r>
            <a:r>
              <a:rPr dirty="0" sz="1450" spc="-505">
                <a:latin typeface="Courier New"/>
                <a:cs typeface="Courier New"/>
              </a:rPr>
              <a:t> </a:t>
            </a:r>
            <a:r>
              <a:rPr dirty="0" sz="1450" spc="-10">
                <a:latin typeface="Times New Roman"/>
                <a:cs typeface="Times New Roman"/>
              </a:rPr>
              <a:t>to</a:t>
            </a:r>
            <a:r>
              <a:rPr dirty="0" sz="1450" spc="5">
                <a:latin typeface="Times New Roman"/>
                <a:cs typeface="Times New Roman"/>
              </a:rPr>
              <a:t> </a:t>
            </a:r>
            <a:r>
              <a:rPr dirty="0" sz="1450" spc="-10">
                <a:latin typeface="Times New Roman"/>
                <a:cs typeface="Times New Roman"/>
              </a:rPr>
              <a:t>convert</a:t>
            </a:r>
            <a:r>
              <a:rPr dirty="0" sz="1450">
                <a:latin typeface="Times New Roman"/>
                <a:cs typeface="Times New Roman"/>
              </a:rPr>
              <a:t> </a:t>
            </a:r>
            <a:r>
              <a:rPr dirty="0" sz="1450" spc="-10">
                <a:latin typeface="Times New Roman"/>
                <a:cs typeface="Times New Roman"/>
              </a:rPr>
              <a:t>is</a:t>
            </a:r>
            <a:r>
              <a:rPr dirty="0" sz="1450" spc="5">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0">
                <a:latin typeface="Times New Roman"/>
                <a:cs typeface="Times New Roman"/>
              </a:rPr>
              <a:t>only  </a:t>
            </a:r>
            <a:r>
              <a:rPr dirty="0" sz="1450" spc="-15">
                <a:latin typeface="Times New Roman"/>
                <a:cs typeface="Times New Roman"/>
              </a:rPr>
              <a:t>argument </a:t>
            </a:r>
            <a:r>
              <a:rPr dirty="0" sz="1450" spc="-10">
                <a:latin typeface="Times New Roman"/>
                <a:cs typeface="Times New Roman"/>
              </a:rPr>
              <a:t>sent to the method, as in the following</a:t>
            </a:r>
            <a:r>
              <a:rPr dirty="0" sz="1450" spc="45">
                <a:latin typeface="Times New Roman"/>
                <a:cs typeface="Times New Roman"/>
              </a:rPr>
              <a:t> </a:t>
            </a:r>
            <a:r>
              <a:rPr dirty="0" sz="1450" spc="-10">
                <a:latin typeface="Times New Roman"/>
                <a:cs typeface="Times New Roman"/>
              </a:rPr>
              <a:t>example:</a:t>
            </a:r>
            <a:endParaRPr sz="1450">
              <a:latin typeface="Times New Roman"/>
              <a:cs typeface="Times New Roman"/>
            </a:endParaRPr>
          </a:p>
          <a:p>
            <a:pPr>
              <a:lnSpc>
                <a:spcPct val="100000"/>
              </a:lnSpc>
              <a:spcBef>
                <a:spcPts val="5"/>
              </a:spcBef>
            </a:pPr>
            <a:endParaRPr sz="2150">
              <a:latin typeface="Times New Roman"/>
              <a:cs typeface="Times New Roman"/>
            </a:endParaRPr>
          </a:p>
          <a:p>
            <a:pPr marL="259079">
              <a:lnSpc>
                <a:spcPts val="1240"/>
              </a:lnSpc>
            </a:pPr>
            <a:r>
              <a:rPr dirty="0" sz="1050" spc="10">
                <a:latin typeface="Courier New"/>
                <a:cs typeface="Courier New"/>
              </a:rPr>
              <a:t>String pennsylvania </a:t>
            </a:r>
            <a:r>
              <a:rPr dirty="0" sz="1050" spc="15">
                <a:latin typeface="Courier New"/>
                <a:cs typeface="Courier New"/>
              </a:rPr>
              <a:t>=</a:t>
            </a:r>
            <a:r>
              <a:rPr dirty="0" sz="1050" spc="20">
                <a:latin typeface="Courier New"/>
                <a:cs typeface="Courier New"/>
              </a:rPr>
              <a:t> </a:t>
            </a:r>
            <a:r>
              <a:rPr dirty="0" sz="1050" spc="10">
                <a:solidFill>
                  <a:srgbClr val="993300"/>
                </a:solidFill>
                <a:latin typeface="Courier New"/>
                <a:cs typeface="Courier New"/>
              </a:rPr>
              <a:t>“65000”</a:t>
            </a:r>
            <a:r>
              <a:rPr dirty="0" sz="1050" spc="10">
                <a:latin typeface="Courier New"/>
                <a:cs typeface="Courier New"/>
              </a:rPr>
              <a:t>;</a:t>
            </a:r>
            <a:endParaRPr sz="1050">
              <a:latin typeface="Courier New"/>
              <a:cs typeface="Courier New"/>
            </a:endParaRPr>
          </a:p>
          <a:p>
            <a:pPr marL="259079">
              <a:lnSpc>
                <a:spcPts val="1240"/>
              </a:lnSpc>
            </a:pPr>
            <a:r>
              <a:rPr dirty="0" sz="1050" spc="10">
                <a:solidFill>
                  <a:srgbClr val="0000FF"/>
                </a:solidFill>
                <a:latin typeface="Courier New"/>
                <a:cs typeface="Courier New"/>
              </a:rPr>
              <a:t>int </a:t>
            </a:r>
            <a:r>
              <a:rPr dirty="0" sz="1050" spc="10">
                <a:latin typeface="Courier New"/>
                <a:cs typeface="Courier New"/>
              </a:rPr>
              <a:t>penn </a:t>
            </a:r>
            <a:r>
              <a:rPr dirty="0" sz="1050" spc="15">
                <a:latin typeface="Courier New"/>
                <a:cs typeface="Courier New"/>
              </a:rPr>
              <a:t>=</a:t>
            </a:r>
            <a:r>
              <a:rPr dirty="0" sz="1050" spc="25">
                <a:latin typeface="Courier New"/>
                <a:cs typeface="Courier New"/>
              </a:rPr>
              <a:t> </a:t>
            </a:r>
            <a:r>
              <a:rPr dirty="0" sz="1050" spc="10">
                <a:latin typeface="Courier New"/>
                <a:cs typeface="Courier New"/>
              </a:rPr>
              <a:t>Integer.parseInt(pennsylvania);</a:t>
            </a:r>
            <a:endParaRPr sz="1050">
              <a:latin typeface="Courier New"/>
              <a:cs typeface="Courier New"/>
            </a:endParaRPr>
          </a:p>
          <a:p>
            <a:pPr marL="12700" marR="5080">
              <a:lnSpc>
                <a:spcPct val="100699"/>
              </a:lnSpc>
              <a:spcBef>
                <a:spcPts val="705"/>
              </a:spcBef>
            </a:pPr>
            <a:r>
              <a:rPr dirty="0" sz="1450" spc="-10">
                <a:latin typeface="Times New Roman"/>
                <a:cs typeface="Times New Roman"/>
              </a:rPr>
              <a:t>The following classes can </a:t>
            </a:r>
            <a:r>
              <a:rPr dirty="0" sz="1450" spc="-5">
                <a:latin typeface="Times New Roman"/>
                <a:cs typeface="Times New Roman"/>
              </a:rPr>
              <a:t>be </a:t>
            </a:r>
            <a:r>
              <a:rPr dirty="0" sz="1450" spc="-10">
                <a:latin typeface="Times New Roman"/>
                <a:cs typeface="Times New Roman"/>
              </a:rPr>
              <a:t>used to work with objects instead </a:t>
            </a:r>
            <a:r>
              <a:rPr dirty="0" sz="1450" spc="-5">
                <a:latin typeface="Times New Roman"/>
                <a:cs typeface="Times New Roman"/>
              </a:rPr>
              <a:t>of </a:t>
            </a:r>
            <a:r>
              <a:rPr dirty="0" sz="1450" spc="-10">
                <a:latin typeface="Times New Roman"/>
                <a:cs typeface="Times New Roman"/>
              </a:rPr>
              <a:t>primitive data types:  </a:t>
            </a:r>
            <a:r>
              <a:rPr dirty="0" sz="1450" spc="-15">
                <a:latin typeface="Courier New"/>
                <a:cs typeface="Courier New"/>
              </a:rPr>
              <a:t>Boolean</a:t>
            </a:r>
            <a:r>
              <a:rPr dirty="0" sz="1450" spc="-15">
                <a:latin typeface="Times New Roman"/>
                <a:cs typeface="Times New Roman"/>
              </a:rPr>
              <a:t>, </a:t>
            </a:r>
            <a:r>
              <a:rPr dirty="0" sz="1450" spc="-10">
                <a:latin typeface="Courier New"/>
                <a:cs typeface="Courier New"/>
              </a:rPr>
              <a:t>Byte</a:t>
            </a:r>
            <a:r>
              <a:rPr dirty="0" sz="1450" spc="-10">
                <a:latin typeface="Times New Roman"/>
                <a:cs typeface="Times New Roman"/>
              </a:rPr>
              <a:t>, </a:t>
            </a:r>
            <a:r>
              <a:rPr dirty="0" sz="1450" spc="-15">
                <a:latin typeface="Courier New"/>
                <a:cs typeface="Courier New"/>
              </a:rPr>
              <a:t>Character</a:t>
            </a:r>
            <a:r>
              <a:rPr dirty="0" sz="1450" spc="-15">
                <a:latin typeface="Times New Roman"/>
                <a:cs typeface="Times New Roman"/>
              </a:rPr>
              <a:t>, </a:t>
            </a:r>
            <a:r>
              <a:rPr dirty="0" sz="1450" spc="-10">
                <a:latin typeface="Courier New"/>
                <a:cs typeface="Courier New"/>
              </a:rPr>
              <a:t>Double</a:t>
            </a:r>
            <a:r>
              <a:rPr dirty="0" sz="1450" spc="-10">
                <a:latin typeface="Times New Roman"/>
                <a:cs typeface="Times New Roman"/>
              </a:rPr>
              <a:t>, </a:t>
            </a:r>
            <a:r>
              <a:rPr dirty="0" sz="1450" spc="-10">
                <a:latin typeface="Courier New"/>
                <a:cs typeface="Courier New"/>
              </a:rPr>
              <a:t>Float</a:t>
            </a:r>
            <a:r>
              <a:rPr dirty="0" sz="1450" spc="-10">
                <a:latin typeface="Times New Roman"/>
                <a:cs typeface="Times New Roman"/>
              </a:rPr>
              <a:t>, </a:t>
            </a:r>
            <a:r>
              <a:rPr dirty="0" sz="1450" spc="-15">
                <a:latin typeface="Courier New"/>
                <a:cs typeface="Courier New"/>
              </a:rPr>
              <a:t>Integer</a:t>
            </a:r>
            <a:r>
              <a:rPr dirty="0" sz="1450" spc="-15">
                <a:latin typeface="Times New Roman"/>
                <a:cs typeface="Times New Roman"/>
              </a:rPr>
              <a:t>, </a:t>
            </a:r>
            <a:r>
              <a:rPr dirty="0" sz="1450" spc="-10">
                <a:latin typeface="Courier New"/>
                <a:cs typeface="Courier New"/>
              </a:rPr>
              <a:t>Long</a:t>
            </a:r>
            <a:r>
              <a:rPr dirty="0" sz="1450" spc="-10">
                <a:latin typeface="Times New Roman"/>
                <a:cs typeface="Times New Roman"/>
              </a:rPr>
              <a:t>, </a:t>
            </a:r>
            <a:r>
              <a:rPr dirty="0" sz="1450" spc="-10">
                <a:latin typeface="Courier New"/>
                <a:cs typeface="Courier New"/>
              </a:rPr>
              <a:t>Short</a:t>
            </a:r>
            <a:r>
              <a:rPr dirty="0" sz="1450" spc="-10">
                <a:latin typeface="Times New Roman"/>
                <a:cs typeface="Times New Roman"/>
              </a:rPr>
              <a:t>, and  </a:t>
            </a:r>
            <a:r>
              <a:rPr dirty="0" sz="1450" spc="-10">
                <a:latin typeface="Courier New"/>
                <a:cs typeface="Courier New"/>
              </a:rPr>
              <a:t>Void</a:t>
            </a:r>
            <a:r>
              <a:rPr dirty="0" sz="1450" spc="-10">
                <a:latin typeface="Times New Roman"/>
                <a:cs typeface="Times New Roman"/>
              </a:rPr>
              <a:t>. These classes are commonly called </a:t>
            </a:r>
            <a:r>
              <a:rPr dirty="0" sz="1450" spc="-10" i="1">
                <a:latin typeface="Times New Roman"/>
                <a:cs typeface="Times New Roman"/>
              </a:rPr>
              <a:t>object wrappers </a:t>
            </a:r>
            <a:r>
              <a:rPr dirty="0" sz="1450" spc="-10">
                <a:latin typeface="Times New Roman"/>
                <a:cs typeface="Times New Roman"/>
              </a:rPr>
              <a:t>because they provide an object  representation that contains </a:t>
            </a:r>
            <a:r>
              <a:rPr dirty="0" sz="1450" spc="-5">
                <a:latin typeface="Times New Roman"/>
                <a:cs typeface="Times New Roman"/>
              </a:rPr>
              <a:t>a </a:t>
            </a:r>
            <a:r>
              <a:rPr dirty="0" sz="1450" spc="-10">
                <a:latin typeface="Times New Roman"/>
                <a:cs typeface="Times New Roman"/>
              </a:rPr>
              <a:t>primitive</a:t>
            </a:r>
            <a:r>
              <a:rPr dirty="0" sz="1450" spc="10">
                <a:latin typeface="Times New Roman"/>
                <a:cs typeface="Times New Roman"/>
              </a:rPr>
              <a:t> </a:t>
            </a:r>
            <a:r>
              <a:rPr dirty="0" sz="1450" spc="-10">
                <a:latin typeface="Times New Roman"/>
                <a:cs typeface="Times New Roman"/>
              </a:rPr>
              <a:t>value.</a:t>
            </a:r>
            <a:endParaRPr sz="1450">
              <a:latin typeface="Times New Roman"/>
              <a:cs typeface="Times New Roman"/>
            </a:endParaRPr>
          </a:p>
        </p:txBody>
      </p:sp>
      <p:sp>
        <p:nvSpPr>
          <p:cNvPr id="16" name="object 16"/>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r>
              <a:rPr dirty="0"/>
              <a:t>17</a:t>
            </a:r>
            <a:r>
              <a:rPr dirty="0"/>
              <a:t> of</a:t>
            </a:r>
            <a:r>
              <a:rPr dirty="0" spc="-90"/>
              <a:t> </a:t>
            </a:r>
            <a:r>
              <a:rPr dirty="0"/>
              <a:t>22</a:t>
            </a:r>
          </a:p>
        </p:txBody>
      </p:sp>
      <p:sp>
        <p:nvSpPr>
          <p:cNvPr id="15" name="object 15"/>
          <p:cNvSpPr txBox="1"/>
          <p:nvPr/>
        </p:nvSpPr>
        <p:spPr>
          <a:xfrm>
            <a:off x="444505" y="4981176"/>
            <a:ext cx="6607809" cy="4608195"/>
          </a:xfrm>
          <a:prstGeom prst="rect">
            <a:avLst/>
          </a:prstGeom>
        </p:spPr>
        <p:txBody>
          <a:bodyPr wrap="square" lIns="0" tIns="26670" rIns="0" bIns="0" rtlCol="0" vert="horz">
            <a:spAutoFit/>
          </a:bodyPr>
          <a:lstStyle/>
          <a:p>
            <a:pPr marL="12700" marR="243204">
              <a:lnSpc>
                <a:spcPts val="1660"/>
              </a:lnSpc>
              <a:spcBef>
                <a:spcPts val="210"/>
              </a:spcBef>
            </a:pPr>
            <a:r>
              <a:rPr dirty="0" sz="1450" spc="-25">
                <a:latin typeface="Times New Roman"/>
                <a:cs typeface="Times New Roman"/>
              </a:rPr>
              <a:t>Working </a:t>
            </a:r>
            <a:r>
              <a:rPr dirty="0" sz="1450" spc="-10">
                <a:latin typeface="Times New Roman"/>
                <a:cs typeface="Times New Roman"/>
              </a:rPr>
              <a:t>with primitive types and objects that represent the same values is made easier  through autoboxing and unboxing, an automatic conversion</a:t>
            </a:r>
            <a:r>
              <a:rPr dirty="0" sz="1450" spc="40">
                <a:latin typeface="Times New Roman"/>
                <a:cs typeface="Times New Roman"/>
              </a:rPr>
              <a:t> </a:t>
            </a:r>
            <a:r>
              <a:rPr dirty="0" sz="1450" spc="-10">
                <a:latin typeface="Times New Roman"/>
                <a:cs typeface="Times New Roman"/>
              </a:rPr>
              <a:t>process.</a:t>
            </a:r>
            <a:endParaRPr sz="1450">
              <a:latin typeface="Times New Roman"/>
              <a:cs typeface="Times New Roman"/>
            </a:endParaRPr>
          </a:p>
          <a:p>
            <a:pPr marL="12700" marR="5080">
              <a:lnSpc>
                <a:spcPts val="1660"/>
              </a:lnSpc>
              <a:spcBef>
                <a:spcPts val="715"/>
              </a:spcBef>
            </a:pPr>
            <a:r>
              <a:rPr dirty="0" sz="1450" spc="-10" i="1">
                <a:latin typeface="Times New Roman"/>
                <a:cs typeface="Times New Roman"/>
              </a:rPr>
              <a:t>Autoboxing </a:t>
            </a:r>
            <a:r>
              <a:rPr dirty="0" sz="1450" spc="-10">
                <a:latin typeface="Times New Roman"/>
                <a:cs typeface="Times New Roman"/>
              </a:rPr>
              <a:t>automatically converts </a:t>
            </a:r>
            <a:r>
              <a:rPr dirty="0" sz="1450" spc="-5">
                <a:latin typeface="Times New Roman"/>
                <a:cs typeface="Times New Roman"/>
              </a:rPr>
              <a:t>a </a:t>
            </a:r>
            <a:r>
              <a:rPr dirty="0" sz="1450" spc="-10">
                <a:latin typeface="Times New Roman"/>
                <a:cs typeface="Times New Roman"/>
              </a:rPr>
              <a:t>primitive type to an object. </a:t>
            </a:r>
            <a:r>
              <a:rPr dirty="0" sz="1450" spc="-10" i="1">
                <a:latin typeface="Times New Roman"/>
                <a:cs typeface="Times New Roman"/>
              </a:rPr>
              <a:t>Unboxing </a:t>
            </a:r>
            <a:r>
              <a:rPr dirty="0" sz="1450" spc="-10">
                <a:latin typeface="Times New Roman"/>
                <a:cs typeface="Times New Roman"/>
              </a:rPr>
              <a:t>converts in the  other direction.</a:t>
            </a:r>
            <a:endParaRPr sz="1450">
              <a:latin typeface="Times New Roman"/>
              <a:cs typeface="Times New Roman"/>
            </a:endParaRPr>
          </a:p>
          <a:p>
            <a:pPr marL="12700" marR="309880">
              <a:lnSpc>
                <a:spcPts val="1660"/>
              </a:lnSpc>
              <a:spcBef>
                <a:spcPts val="710"/>
              </a:spcBef>
            </a:pPr>
            <a:r>
              <a:rPr dirty="0" sz="1450" spc="-10">
                <a:latin typeface="Times New Roman"/>
                <a:cs typeface="Times New Roman"/>
              </a:rPr>
              <a:t>If you write </a:t>
            </a:r>
            <a:r>
              <a:rPr dirty="0" sz="1450" spc="-5">
                <a:latin typeface="Times New Roman"/>
                <a:cs typeface="Times New Roman"/>
              </a:rPr>
              <a:t>a </a:t>
            </a:r>
            <a:r>
              <a:rPr dirty="0" sz="1450" spc="-10">
                <a:latin typeface="Times New Roman"/>
                <a:cs typeface="Times New Roman"/>
              </a:rPr>
              <a:t>statement that uses an object where </a:t>
            </a:r>
            <a:r>
              <a:rPr dirty="0" sz="1450" spc="-5">
                <a:latin typeface="Times New Roman"/>
                <a:cs typeface="Times New Roman"/>
              </a:rPr>
              <a:t>a </a:t>
            </a:r>
            <a:r>
              <a:rPr dirty="0" sz="1450" spc="-10">
                <a:latin typeface="Times New Roman"/>
                <a:cs typeface="Times New Roman"/>
              </a:rPr>
              <a:t>primitive type is expected, </a:t>
            </a:r>
            <a:r>
              <a:rPr dirty="0" sz="1450" spc="-5">
                <a:latin typeface="Times New Roman"/>
                <a:cs typeface="Times New Roman"/>
              </a:rPr>
              <a:t>or </a:t>
            </a:r>
            <a:r>
              <a:rPr dirty="0" sz="1450" spc="-10">
                <a:latin typeface="Times New Roman"/>
                <a:cs typeface="Times New Roman"/>
              </a:rPr>
              <a:t>vice  versa, the value is converted so that the statement executes</a:t>
            </a:r>
            <a:r>
              <a:rPr dirty="0" sz="1450" spc="50">
                <a:latin typeface="Times New Roman"/>
                <a:cs typeface="Times New Roman"/>
              </a:rPr>
              <a:t> </a:t>
            </a:r>
            <a:r>
              <a:rPr dirty="0" sz="1450" spc="-15">
                <a:latin typeface="Times New Roman"/>
                <a:cs typeface="Times New Roman"/>
              </a:rPr>
              <a:t>successfully.</a:t>
            </a:r>
            <a:endParaRPr sz="1450">
              <a:latin typeface="Times New Roman"/>
              <a:cs typeface="Times New Roman"/>
            </a:endParaRPr>
          </a:p>
          <a:p>
            <a:pPr marL="12700">
              <a:lnSpc>
                <a:spcPct val="100000"/>
              </a:lnSpc>
              <a:spcBef>
                <a:spcPts val="595"/>
              </a:spcBef>
            </a:pPr>
            <a:r>
              <a:rPr dirty="0" sz="1450" spc="-25">
                <a:latin typeface="Times New Roman"/>
                <a:cs typeface="Times New Roman"/>
              </a:rPr>
              <a:t>Here’s </a:t>
            </a:r>
            <a:r>
              <a:rPr dirty="0" sz="1450" spc="-10">
                <a:latin typeface="Times New Roman"/>
                <a:cs typeface="Times New Roman"/>
              </a:rPr>
              <a:t>an example </a:t>
            </a:r>
            <a:r>
              <a:rPr dirty="0" sz="1450" spc="-5">
                <a:latin typeface="Times New Roman"/>
                <a:cs typeface="Times New Roman"/>
              </a:rPr>
              <a:t>of </a:t>
            </a:r>
            <a:r>
              <a:rPr dirty="0" sz="1450" spc="-10">
                <a:latin typeface="Times New Roman"/>
                <a:cs typeface="Times New Roman"/>
              </a:rPr>
              <a:t>autoboxing and</a:t>
            </a:r>
            <a:r>
              <a:rPr dirty="0" sz="1450" spc="30">
                <a:latin typeface="Times New Roman"/>
                <a:cs typeface="Times New Roman"/>
              </a:rPr>
              <a:t> </a:t>
            </a:r>
            <a:r>
              <a:rPr dirty="0" sz="1450" spc="-10">
                <a:latin typeface="Times New Roman"/>
                <a:cs typeface="Times New Roman"/>
              </a:rPr>
              <a:t>unboxing:</a:t>
            </a:r>
            <a:endParaRPr sz="1450">
              <a:latin typeface="Times New Roman"/>
              <a:cs typeface="Times New Roman"/>
            </a:endParaRPr>
          </a:p>
          <a:p>
            <a:pPr>
              <a:lnSpc>
                <a:spcPct val="100000"/>
              </a:lnSpc>
              <a:spcBef>
                <a:spcPts val="5"/>
              </a:spcBef>
            </a:pPr>
            <a:endParaRPr sz="2150">
              <a:latin typeface="Times New Roman"/>
              <a:cs typeface="Times New Roman"/>
            </a:endParaRPr>
          </a:p>
          <a:p>
            <a:pPr marL="259079" marR="4941570">
              <a:lnSpc>
                <a:spcPts val="1220"/>
              </a:lnSpc>
            </a:pPr>
            <a:r>
              <a:rPr dirty="0" sz="1050" spc="10">
                <a:latin typeface="Courier New"/>
                <a:cs typeface="Courier New"/>
              </a:rPr>
              <a:t>Float </a:t>
            </a:r>
            <a:r>
              <a:rPr dirty="0" sz="1050" spc="15">
                <a:latin typeface="Courier New"/>
                <a:cs typeface="Courier New"/>
              </a:rPr>
              <a:t>f1 = </a:t>
            </a:r>
            <a:r>
              <a:rPr dirty="0" sz="1050" spc="10">
                <a:latin typeface="Courier New"/>
                <a:cs typeface="Courier New"/>
              </a:rPr>
              <a:t>12.5F;  Float </a:t>
            </a:r>
            <a:r>
              <a:rPr dirty="0" sz="1050" spc="15">
                <a:latin typeface="Courier New"/>
                <a:cs typeface="Courier New"/>
              </a:rPr>
              <a:t>f2 =</a:t>
            </a:r>
            <a:r>
              <a:rPr dirty="0" sz="1050" spc="-35">
                <a:latin typeface="Courier New"/>
                <a:cs typeface="Courier New"/>
              </a:rPr>
              <a:t> </a:t>
            </a:r>
            <a:r>
              <a:rPr dirty="0" sz="1050" spc="10">
                <a:latin typeface="Courier New"/>
                <a:cs typeface="Courier New"/>
              </a:rPr>
              <a:t>27.2F;</a:t>
            </a:r>
            <a:endParaRPr sz="1050">
              <a:latin typeface="Courier New"/>
              <a:cs typeface="Courier New"/>
            </a:endParaRPr>
          </a:p>
          <a:p>
            <a:pPr marL="259079">
              <a:lnSpc>
                <a:spcPts val="1195"/>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“Lower number</a:t>
            </a:r>
            <a:r>
              <a:rPr dirty="0" sz="1050" spc="10">
                <a:latin typeface="Courier New"/>
                <a:cs typeface="Courier New"/>
              </a:rPr>
              <a:t>: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Math.min(f1,</a:t>
            </a:r>
            <a:r>
              <a:rPr dirty="0" sz="1050" spc="35">
                <a:latin typeface="Courier New"/>
                <a:cs typeface="Courier New"/>
              </a:rPr>
              <a:t> </a:t>
            </a:r>
            <a:r>
              <a:rPr dirty="0" sz="1050" spc="10">
                <a:latin typeface="Courier New"/>
                <a:cs typeface="Courier New"/>
              </a:rPr>
              <a:t>f2));</a:t>
            </a:r>
            <a:endParaRPr sz="1050">
              <a:latin typeface="Courier New"/>
              <a:cs typeface="Courier New"/>
            </a:endParaRPr>
          </a:p>
          <a:p>
            <a:pPr marL="12700" marR="356870">
              <a:lnSpc>
                <a:spcPct val="103499"/>
              </a:lnSpc>
              <a:spcBef>
                <a:spcPts val="655"/>
              </a:spcBef>
            </a:pPr>
            <a:r>
              <a:rPr dirty="0" sz="1450" spc="-10">
                <a:latin typeface="Times New Roman"/>
                <a:cs typeface="Times New Roman"/>
              </a:rPr>
              <a:t>The</a:t>
            </a:r>
            <a:r>
              <a:rPr dirty="0" sz="1450" spc="5">
                <a:latin typeface="Times New Roman"/>
                <a:cs typeface="Times New Roman"/>
              </a:rPr>
              <a:t> </a:t>
            </a:r>
            <a:r>
              <a:rPr dirty="0" sz="1450" spc="-15">
                <a:latin typeface="Courier New"/>
                <a:cs typeface="Courier New"/>
              </a:rPr>
              <a:t>Math.min()</a:t>
            </a:r>
            <a:r>
              <a:rPr dirty="0" sz="1450" spc="-505">
                <a:latin typeface="Courier New"/>
                <a:cs typeface="Courier New"/>
              </a:rPr>
              <a:t> </a:t>
            </a:r>
            <a:r>
              <a:rPr dirty="0" sz="1450" spc="-10">
                <a:latin typeface="Times New Roman"/>
                <a:cs typeface="Times New Roman"/>
              </a:rPr>
              <a:t>method</a:t>
            </a:r>
            <a:r>
              <a:rPr dirty="0" sz="1450" spc="5">
                <a:latin typeface="Times New Roman"/>
                <a:cs typeface="Times New Roman"/>
              </a:rPr>
              <a:t> </a:t>
            </a:r>
            <a:r>
              <a:rPr dirty="0" sz="1450" spc="-10">
                <a:latin typeface="Times New Roman"/>
                <a:cs typeface="Times New Roman"/>
              </a:rPr>
              <a:t>takes</a:t>
            </a:r>
            <a:r>
              <a:rPr dirty="0" sz="1450" spc="5">
                <a:latin typeface="Times New Roman"/>
                <a:cs typeface="Times New Roman"/>
              </a:rPr>
              <a:t> </a:t>
            </a:r>
            <a:r>
              <a:rPr dirty="0" sz="1450" spc="-10">
                <a:latin typeface="Times New Roman"/>
                <a:cs typeface="Times New Roman"/>
              </a:rPr>
              <a:t>two</a:t>
            </a:r>
            <a:r>
              <a:rPr dirty="0" sz="1450" spc="5">
                <a:latin typeface="Times New Roman"/>
                <a:cs typeface="Times New Roman"/>
              </a:rPr>
              <a:t> </a:t>
            </a:r>
            <a:r>
              <a:rPr dirty="0" sz="1450" spc="-15">
                <a:latin typeface="Courier New"/>
                <a:cs typeface="Courier New"/>
              </a:rPr>
              <a:t>float</a:t>
            </a:r>
            <a:r>
              <a:rPr dirty="0" sz="1450" spc="-505">
                <a:latin typeface="Courier New"/>
                <a:cs typeface="Courier New"/>
              </a:rPr>
              <a:t> </a:t>
            </a:r>
            <a:r>
              <a:rPr dirty="0" sz="1450" spc="-10">
                <a:latin typeface="Times New Roman"/>
                <a:cs typeface="Times New Roman"/>
              </a:rPr>
              <a:t>values</a:t>
            </a:r>
            <a:r>
              <a:rPr dirty="0" sz="1450" spc="5">
                <a:latin typeface="Times New Roman"/>
                <a:cs typeface="Times New Roman"/>
              </a:rPr>
              <a:t> </a:t>
            </a:r>
            <a:r>
              <a:rPr dirty="0" sz="1450" spc="-10">
                <a:latin typeface="Times New Roman"/>
                <a:cs typeface="Times New Roman"/>
              </a:rPr>
              <a:t>as</a:t>
            </a:r>
            <a:r>
              <a:rPr dirty="0" sz="1450" spc="5">
                <a:latin typeface="Times New Roman"/>
                <a:cs typeface="Times New Roman"/>
              </a:rPr>
              <a:t> </a:t>
            </a:r>
            <a:r>
              <a:rPr dirty="0" sz="1450" spc="-15">
                <a:latin typeface="Times New Roman"/>
                <a:cs typeface="Times New Roman"/>
              </a:rPr>
              <a:t>arguments,</a:t>
            </a:r>
            <a:r>
              <a:rPr dirty="0" sz="1450" spc="5">
                <a:latin typeface="Times New Roman"/>
                <a:cs typeface="Times New Roman"/>
              </a:rPr>
              <a:t> </a:t>
            </a:r>
            <a:r>
              <a:rPr dirty="0" sz="1450" spc="-5">
                <a:latin typeface="Times New Roman"/>
                <a:cs typeface="Times New Roman"/>
              </a:rPr>
              <a:t>but</a:t>
            </a:r>
            <a:r>
              <a:rPr dirty="0" sz="1450" spc="5">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0">
                <a:latin typeface="Times New Roman"/>
                <a:cs typeface="Times New Roman"/>
              </a:rPr>
              <a:t>preceding  example sends the method two </a:t>
            </a:r>
            <a:r>
              <a:rPr dirty="0" sz="1450" spc="-15">
                <a:latin typeface="Courier New"/>
                <a:cs typeface="Courier New"/>
              </a:rPr>
              <a:t>Float</a:t>
            </a:r>
            <a:r>
              <a:rPr dirty="0" sz="1450" spc="-455">
                <a:latin typeface="Courier New"/>
                <a:cs typeface="Courier New"/>
              </a:rPr>
              <a:t> </a:t>
            </a:r>
            <a:r>
              <a:rPr dirty="0" sz="1450" spc="-10">
                <a:latin typeface="Times New Roman"/>
                <a:cs typeface="Times New Roman"/>
              </a:rPr>
              <a:t>objects as </a:t>
            </a:r>
            <a:r>
              <a:rPr dirty="0" sz="1450" spc="-15">
                <a:latin typeface="Times New Roman"/>
                <a:cs typeface="Times New Roman"/>
              </a:rPr>
              <a:t>arguments </a:t>
            </a:r>
            <a:r>
              <a:rPr dirty="0" sz="1450" spc="-10">
                <a:latin typeface="Times New Roman"/>
                <a:cs typeface="Times New Roman"/>
              </a:rPr>
              <a:t>instead.</a:t>
            </a:r>
            <a:endParaRPr sz="1450">
              <a:latin typeface="Times New Roman"/>
              <a:cs typeface="Times New Roman"/>
            </a:endParaRPr>
          </a:p>
          <a:p>
            <a:pPr marL="12700" marR="168910">
              <a:lnSpc>
                <a:spcPct val="103499"/>
              </a:lnSpc>
              <a:spcBef>
                <a:spcPts val="720"/>
              </a:spcBef>
            </a:pPr>
            <a:r>
              <a:rPr dirty="0" sz="1450" spc="-10">
                <a:latin typeface="Times New Roman"/>
                <a:cs typeface="Times New Roman"/>
              </a:rPr>
              <a:t>The compiler does </a:t>
            </a:r>
            <a:r>
              <a:rPr dirty="0" sz="1450" spc="-5">
                <a:latin typeface="Times New Roman"/>
                <a:cs typeface="Times New Roman"/>
              </a:rPr>
              <a:t>not </a:t>
            </a:r>
            <a:r>
              <a:rPr dirty="0" sz="1450" spc="-10">
                <a:latin typeface="Times New Roman"/>
                <a:cs typeface="Times New Roman"/>
              </a:rPr>
              <a:t>report an error over this </a:t>
            </a:r>
            <a:r>
              <a:rPr dirty="0" sz="1450" spc="-20">
                <a:latin typeface="Times New Roman"/>
                <a:cs typeface="Times New Roman"/>
              </a:rPr>
              <a:t>discrepancy. </a:t>
            </a:r>
            <a:r>
              <a:rPr dirty="0" sz="1450" spc="-10">
                <a:latin typeface="Times New Roman"/>
                <a:cs typeface="Times New Roman"/>
              </a:rPr>
              <a:t>Instead, the </a:t>
            </a:r>
            <a:r>
              <a:rPr dirty="0" sz="1450" spc="-15">
                <a:latin typeface="Courier New"/>
                <a:cs typeface="Courier New"/>
              </a:rPr>
              <a:t>Float</a:t>
            </a:r>
            <a:r>
              <a:rPr dirty="0" sz="1450" spc="-310">
                <a:latin typeface="Courier New"/>
                <a:cs typeface="Courier New"/>
              </a:rPr>
              <a:t> </a:t>
            </a:r>
            <a:r>
              <a:rPr dirty="0" sz="1450" spc="-10">
                <a:latin typeface="Times New Roman"/>
                <a:cs typeface="Times New Roman"/>
              </a:rPr>
              <a:t>objects  automatically</a:t>
            </a:r>
            <a:r>
              <a:rPr dirty="0" sz="1450">
                <a:latin typeface="Times New Roman"/>
                <a:cs typeface="Times New Roman"/>
              </a:rPr>
              <a:t> </a:t>
            </a:r>
            <a:r>
              <a:rPr dirty="0" sz="1450" spc="-10">
                <a:latin typeface="Times New Roman"/>
                <a:cs typeface="Times New Roman"/>
              </a:rPr>
              <a:t>are</a:t>
            </a:r>
            <a:r>
              <a:rPr dirty="0" sz="1450" spc="5">
                <a:latin typeface="Times New Roman"/>
                <a:cs typeface="Times New Roman"/>
              </a:rPr>
              <a:t> </a:t>
            </a:r>
            <a:r>
              <a:rPr dirty="0" sz="1450" spc="-10">
                <a:latin typeface="Times New Roman"/>
                <a:cs typeface="Times New Roman"/>
              </a:rPr>
              <a:t>unboxed</a:t>
            </a:r>
            <a:r>
              <a:rPr dirty="0" sz="1450" spc="5">
                <a:latin typeface="Times New Roman"/>
                <a:cs typeface="Times New Roman"/>
              </a:rPr>
              <a:t> </a:t>
            </a:r>
            <a:r>
              <a:rPr dirty="0" sz="1450" spc="-10">
                <a:latin typeface="Times New Roman"/>
                <a:cs typeface="Times New Roman"/>
              </a:rPr>
              <a:t>into</a:t>
            </a:r>
            <a:r>
              <a:rPr dirty="0" sz="1450" spc="5">
                <a:latin typeface="Times New Roman"/>
                <a:cs typeface="Times New Roman"/>
              </a:rPr>
              <a:t> </a:t>
            </a:r>
            <a:r>
              <a:rPr dirty="0" sz="1450" spc="-15">
                <a:latin typeface="Courier New"/>
                <a:cs typeface="Courier New"/>
              </a:rPr>
              <a:t>float</a:t>
            </a:r>
            <a:r>
              <a:rPr dirty="0" sz="1450" spc="-505">
                <a:latin typeface="Courier New"/>
                <a:cs typeface="Courier New"/>
              </a:rPr>
              <a:t> </a:t>
            </a:r>
            <a:r>
              <a:rPr dirty="0" sz="1450" spc="-10">
                <a:latin typeface="Times New Roman"/>
                <a:cs typeface="Times New Roman"/>
              </a:rPr>
              <a:t>values</a:t>
            </a:r>
            <a:r>
              <a:rPr dirty="0" sz="1450" spc="5">
                <a:latin typeface="Times New Roman"/>
                <a:cs typeface="Times New Roman"/>
              </a:rPr>
              <a:t> </a:t>
            </a:r>
            <a:r>
              <a:rPr dirty="0" sz="1450" spc="-10">
                <a:latin typeface="Times New Roman"/>
                <a:cs typeface="Times New Roman"/>
              </a:rPr>
              <a:t>before</a:t>
            </a:r>
            <a:r>
              <a:rPr dirty="0" sz="1450" spc="5">
                <a:latin typeface="Times New Roman"/>
                <a:cs typeface="Times New Roman"/>
              </a:rPr>
              <a:t> </a:t>
            </a:r>
            <a:r>
              <a:rPr dirty="0" sz="1450" spc="-10">
                <a:latin typeface="Times New Roman"/>
                <a:cs typeface="Times New Roman"/>
              </a:rPr>
              <a:t>being</a:t>
            </a:r>
            <a:r>
              <a:rPr dirty="0" sz="1450">
                <a:latin typeface="Times New Roman"/>
                <a:cs typeface="Times New Roman"/>
              </a:rPr>
              <a:t> </a:t>
            </a:r>
            <a:r>
              <a:rPr dirty="0" sz="1450" spc="-10">
                <a:latin typeface="Times New Roman"/>
                <a:cs typeface="Times New Roman"/>
              </a:rPr>
              <a:t>sent</a:t>
            </a:r>
            <a:r>
              <a:rPr dirty="0" sz="1450" spc="5">
                <a:latin typeface="Times New Roman"/>
                <a:cs typeface="Times New Roman"/>
              </a:rPr>
              <a:t> </a:t>
            </a:r>
            <a:r>
              <a:rPr dirty="0" sz="1450" spc="-10">
                <a:latin typeface="Times New Roman"/>
                <a:cs typeface="Times New Roman"/>
              </a:rPr>
              <a:t>to</a:t>
            </a:r>
            <a:r>
              <a:rPr dirty="0" sz="1450" spc="5">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5">
                <a:latin typeface="Courier New"/>
                <a:cs typeface="Courier New"/>
              </a:rPr>
              <a:t>min()</a:t>
            </a:r>
            <a:r>
              <a:rPr dirty="0" sz="1450" spc="-505">
                <a:latin typeface="Courier New"/>
                <a:cs typeface="Courier New"/>
              </a:rPr>
              <a:t> </a:t>
            </a:r>
            <a:r>
              <a:rPr dirty="0" sz="1450" spc="-10">
                <a:latin typeface="Times New Roman"/>
                <a:cs typeface="Times New Roman"/>
              </a:rPr>
              <a:t>method.</a:t>
            </a:r>
            <a:endParaRPr sz="1450">
              <a:latin typeface="Times New Roman"/>
              <a:cs typeface="Times New Roman"/>
            </a:endParaRPr>
          </a:p>
          <a:p>
            <a:pPr>
              <a:lnSpc>
                <a:spcPct val="100000"/>
              </a:lnSpc>
              <a:spcBef>
                <a:spcPts val="5"/>
              </a:spcBef>
            </a:pPr>
            <a:endParaRPr sz="1550">
              <a:latin typeface="Times New Roman"/>
              <a:cs typeface="Times New Roman"/>
            </a:endParaRPr>
          </a:p>
          <a:p>
            <a:pPr marL="131445">
              <a:lnSpc>
                <a:spcPct val="100000"/>
              </a:lnSpc>
            </a:pPr>
            <a:r>
              <a:rPr dirty="0" sz="1450" spc="-10" b="1">
                <a:solidFill>
                  <a:srgbClr val="57595B"/>
                </a:solidFill>
                <a:latin typeface="Times New Roman"/>
                <a:cs typeface="Times New Roman"/>
              </a:rPr>
              <a:t>Caution</a:t>
            </a:r>
            <a:endParaRPr sz="1450">
              <a:latin typeface="Times New Roman"/>
              <a:cs typeface="Times New Roman"/>
            </a:endParaRPr>
          </a:p>
          <a:p>
            <a:pPr marL="259079" marR="269875">
              <a:lnSpc>
                <a:spcPts val="1660"/>
              </a:lnSpc>
              <a:spcBef>
                <a:spcPts val="760"/>
              </a:spcBef>
            </a:pPr>
            <a:r>
              <a:rPr dirty="0" sz="1450" spc="-10">
                <a:latin typeface="Times New Roman"/>
                <a:cs typeface="Times New Roman"/>
              </a:rPr>
              <a:t>Unboxing an object works only if the object has </a:t>
            </a:r>
            <a:r>
              <a:rPr dirty="0" sz="1450" spc="-5">
                <a:latin typeface="Times New Roman"/>
                <a:cs typeface="Times New Roman"/>
              </a:rPr>
              <a:t>a </a:t>
            </a:r>
            <a:r>
              <a:rPr dirty="0" sz="1450" spc="-10">
                <a:latin typeface="Times New Roman"/>
                <a:cs typeface="Times New Roman"/>
              </a:rPr>
              <a:t>value. If no constructor has been  called to set up the object, compilation fails with an</a:t>
            </a:r>
            <a:r>
              <a:rPr dirty="0" sz="1450" spc="45">
                <a:latin typeface="Times New Roman"/>
                <a:cs typeface="Times New Roman"/>
              </a:rPr>
              <a:t> </a:t>
            </a:r>
            <a:r>
              <a:rPr dirty="0" sz="1450" spc="-25">
                <a:latin typeface="Times New Roman"/>
                <a:cs typeface="Times New Roman"/>
              </a:rPr>
              <a:t>error.</a:t>
            </a:r>
            <a:endParaRPr sz="145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38" y="7531956"/>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38" y="7559395"/>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38" y="7527383"/>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33" y="7527383"/>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99" y="7536529"/>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94" y="7536529"/>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777137" y="1371945"/>
            <a:ext cx="91411" cy="91462"/>
          </a:xfrm>
          <a:prstGeom prst="rect">
            <a:avLst/>
          </a:prstGeom>
          <a:blipFill>
            <a:blip r:embed="rId2" cstate="print"/>
            <a:stretch>
              <a:fillRect/>
            </a:stretch>
          </a:blipFill>
        </p:spPr>
        <p:txBody>
          <a:bodyPr wrap="square" lIns="0" tIns="0" rIns="0" bIns="0" rtlCol="0"/>
          <a:lstStyle/>
          <a:p/>
        </p:txBody>
      </p:sp>
      <p:sp>
        <p:nvSpPr>
          <p:cNvPr id="9" name="object 9"/>
          <p:cNvSpPr/>
          <p:nvPr/>
        </p:nvSpPr>
        <p:spPr>
          <a:xfrm>
            <a:off x="777137" y="1673773"/>
            <a:ext cx="91411" cy="91462"/>
          </a:xfrm>
          <a:prstGeom prst="rect">
            <a:avLst/>
          </a:prstGeom>
          <a:blipFill>
            <a:blip r:embed="rId2" cstate="print"/>
            <a:stretch>
              <a:fillRect/>
            </a:stretch>
          </a:blipFill>
        </p:spPr>
        <p:txBody>
          <a:bodyPr wrap="square" lIns="0" tIns="0" rIns="0" bIns="0" rtlCol="0"/>
          <a:lstStyle/>
          <a:p/>
        </p:txBody>
      </p:sp>
      <p:sp>
        <p:nvSpPr>
          <p:cNvPr id="10" name="object 10"/>
          <p:cNvSpPr/>
          <p:nvPr/>
        </p:nvSpPr>
        <p:spPr>
          <a:xfrm>
            <a:off x="777137" y="1975602"/>
            <a:ext cx="91411" cy="91462"/>
          </a:xfrm>
          <a:prstGeom prst="rect">
            <a:avLst/>
          </a:prstGeom>
          <a:blipFill>
            <a:blip r:embed="rId2" cstate="print"/>
            <a:stretch>
              <a:fillRect/>
            </a:stretch>
          </a:blipFill>
        </p:spPr>
        <p:txBody>
          <a:bodyPr wrap="square" lIns="0" tIns="0" rIns="0" bIns="0" rtlCol="0"/>
          <a:lstStyle/>
          <a:p/>
        </p:txBody>
      </p:sp>
      <p:sp>
        <p:nvSpPr>
          <p:cNvPr id="11" name="object 11"/>
          <p:cNvSpPr txBox="1"/>
          <p:nvPr/>
        </p:nvSpPr>
        <p:spPr>
          <a:xfrm>
            <a:off x="444491" y="318313"/>
            <a:ext cx="6621780" cy="6847205"/>
          </a:xfrm>
          <a:prstGeom prst="rect">
            <a:avLst/>
          </a:prstGeom>
        </p:spPr>
        <p:txBody>
          <a:bodyPr wrap="square" lIns="0" tIns="112395" rIns="0" bIns="0" rtlCol="0" vert="horz">
            <a:spAutoFit/>
          </a:bodyPr>
          <a:lstStyle/>
          <a:p>
            <a:pPr marL="12700">
              <a:lnSpc>
                <a:spcPct val="100000"/>
              </a:lnSpc>
              <a:spcBef>
                <a:spcPts val="885"/>
              </a:spcBef>
            </a:pPr>
            <a:r>
              <a:rPr dirty="0" sz="1650" b="1">
                <a:latin typeface="Times New Roman"/>
                <a:cs typeface="Times New Roman"/>
              </a:rPr>
              <a:t>Comparing </a:t>
            </a:r>
            <a:r>
              <a:rPr dirty="0" sz="1650" spc="-5" b="1">
                <a:latin typeface="Times New Roman"/>
                <a:cs typeface="Times New Roman"/>
              </a:rPr>
              <a:t>Object </a:t>
            </a:r>
            <a:r>
              <a:rPr dirty="0" sz="1650" spc="-30" b="1">
                <a:latin typeface="Times New Roman"/>
                <a:cs typeface="Times New Roman"/>
              </a:rPr>
              <a:t>Values </a:t>
            </a:r>
            <a:r>
              <a:rPr dirty="0" sz="1650" b="1">
                <a:latin typeface="Times New Roman"/>
                <a:cs typeface="Times New Roman"/>
              </a:rPr>
              <a:t>and</a:t>
            </a:r>
            <a:r>
              <a:rPr dirty="0" sz="1650" spc="30" b="1">
                <a:latin typeface="Times New Roman"/>
                <a:cs typeface="Times New Roman"/>
              </a:rPr>
              <a:t> </a:t>
            </a:r>
            <a:r>
              <a:rPr dirty="0" sz="1650" spc="-5" b="1">
                <a:latin typeface="Times New Roman"/>
                <a:cs typeface="Times New Roman"/>
              </a:rPr>
              <a:t>Classes</a:t>
            </a:r>
            <a:endParaRPr sz="1650">
              <a:latin typeface="Times New Roman"/>
              <a:cs typeface="Times New Roman"/>
            </a:endParaRPr>
          </a:p>
          <a:p>
            <a:pPr marL="12700" marR="459740">
              <a:lnSpc>
                <a:spcPts val="1660"/>
              </a:lnSpc>
              <a:spcBef>
                <a:spcPts val="790"/>
              </a:spcBef>
            </a:pPr>
            <a:r>
              <a:rPr dirty="0" sz="1450" spc="-10">
                <a:latin typeface="Times New Roman"/>
                <a:cs typeface="Times New Roman"/>
              </a:rPr>
              <a:t>In addition to casting, you often will perform three other common tasks that involve  objects:</a:t>
            </a:r>
            <a:endParaRPr sz="1450">
              <a:latin typeface="Times New Roman"/>
              <a:cs typeface="Times New Roman"/>
            </a:endParaRPr>
          </a:p>
          <a:p>
            <a:pPr marL="469265">
              <a:lnSpc>
                <a:spcPct val="100000"/>
              </a:lnSpc>
              <a:spcBef>
                <a:spcPts val="590"/>
              </a:spcBef>
            </a:pPr>
            <a:r>
              <a:rPr dirty="0" sz="1450" spc="-10">
                <a:latin typeface="Times New Roman"/>
                <a:cs typeface="Times New Roman"/>
              </a:rPr>
              <a:t>Comparing objects</a:t>
            </a:r>
            <a:endParaRPr sz="1450">
              <a:latin typeface="Times New Roman"/>
              <a:cs typeface="Times New Roman"/>
            </a:endParaRPr>
          </a:p>
          <a:p>
            <a:pPr marL="469265">
              <a:lnSpc>
                <a:spcPct val="100000"/>
              </a:lnSpc>
              <a:spcBef>
                <a:spcPts val="635"/>
              </a:spcBef>
            </a:pPr>
            <a:r>
              <a:rPr dirty="0" sz="1450" spc="-10">
                <a:latin typeface="Times New Roman"/>
                <a:cs typeface="Times New Roman"/>
              </a:rPr>
              <a:t>Finding </a:t>
            </a:r>
            <a:r>
              <a:rPr dirty="0" sz="1450" spc="-5">
                <a:latin typeface="Times New Roman"/>
                <a:cs typeface="Times New Roman"/>
              </a:rPr>
              <a:t>out </a:t>
            </a:r>
            <a:r>
              <a:rPr dirty="0" sz="1450" spc="-10">
                <a:latin typeface="Times New Roman"/>
                <a:cs typeface="Times New Roman"/>
              </a:rPr>
              <a:t>the class </a:t>
            </a:r>
            <a:r>
              <a:rPr dirty="0" sz="1450" spc="-5">
                <a:latin typeface="Times New Roman"/>
                <a:cs typeface="Times New Roman"/>
              </a:rPr>
              <a:t>of </a:t>
            </a:r>
            <a:r>
              <a:rPr dirty="0" sz="1450" spc="-10">
                <a:latin typeface="Times New Roman"/>
                <a:cs typeface="Times New Roman"/>
              </a:rPr>
              <a:t>any given</a:t>
            </a:r>
            <a:r>
              <a:rPr dirty="0" sz="1450" spc="10">
                <a:latin typeface="Times New Roman"/>
                <a:cs typeface="Times New Roman"/>
              </a:rPr>
              <a:t> </a:t>
            </a:r>
            <a:r>
              <a:rPr dirty="0" sz="1450" spc="-10">
                <a:latin typeface="Times New Roman"/>
                <a:cs typeface="Times New Roman"/>
              </a:rPr>
              <a:t>object</a:t>
            </a:r>
            <a:endParaRPr sz="1450">
              <a:latin typeface="Times New Roman"/>
              <a:cs typeface="Times New Roman"/>
            </a:endParaRPr>
          </a:p>
          <a:p>
            <a:pPr marL="469265">
              <a:lnSpc>
                <a:spcPct val="100000"/>
              </a:lnSpc>
              <a:spcBef>
                <a:spcPts val="640"/>
              </a:spcBef>
            </a:pPr>
            <a:r>
              <a:rPr dirty="0" sz="1450" spc="-25">
                <a:latin typeface="Times New Roman"/>
                <a:cs typeface="Times New Roman"/>
              </a:rPr>
              <a:t>Testing </a:t>
            </a:r>
            <a:r>
              <a:rPr dirty="0" sz="1450" spc="-10">
                <a:latin typeface="Times New Roman"/>
                <a:cs typeface="Times New Roman"/>
              </a:rPr>
              <a:t>whether an object is an instance </a:t>
            </a:r>
            <a:r>
              <a:rPr dirty="0" sz="1450" spc="-5">
                <a:latin typeface="Times New Roman"/>
                <a:cs typeface="Times New Roman"/>
              </a:rPr>
              <a:t>of a </a:t>
            </a:r>
            <a:r>
              <a:rPr dirty="0" sz="1450" spc="-10">
                <a:latin typeface="Times New Roman"/>
                <a:cs typeface="Times New Roman"/>
              </a:rPr>
              <a:t>given</a:t>
            </a:r>
            <a:r>
              <a:rPr dirty="0" sz="1450" spc="45">
                <a:latin typeface="Times New Roman"/>
                <a:cs typeface="Times New Roman"/>
              </a:rPr>
              <a:t> </a:t>
            </a:r>
            <a:r>
              <a:rPr dirty="0" sz="1450" spc="-10">
                <a:latin typeface="Times New Roman"/>
                <a:cs typeface="Times New Roman"/>
              </a:rPr>
              <a:t>class</a:t>
            </a:r>
            <a:endParaRPr sz="1450">
              <a:latin typeface="Times New Roman"/>
              <a:cs typeface="Times New Roman"/>
            </a:endParaRPr>
          </a:p>
          <a:p>
            <a:pPr marL="12700">
              <a:lnSpc>
                <a:spcPct val="100000"/>
              </a:lnSpc>
              <a:spcBef>
                <a:spcPts val="1370"/>
              </a:spcBef>
            </a:pPr>
            <a:r>
              <a:rPr dirty="0" sz="1650" b="1">
                <a:latin typeface="Times New Roman"/>
                <a:cs typeface="Times New Roman"/>
              </a:rPr>
              <a:t>Comparing</a:t>
            </a:r>
            <a:r>
              <a:rPr dirty="0" sz="1650" spc="-5" b="1">
                <a:latin typeface="Times New Roman"/>
                <a:cs typeface="Times New Roman"/>
              </a:rPr>
              <a:t> Objects</a:t>
            </a:r>
            <a:endParaRPr sz="1650">
              <a:latin typeface="Times New Roman"/>
              <a:cs typeface="Times New Roman"/>
            </a:endParaRPr>
          </a:p>
          <a:p>
            <a:pPr algn="just" marL="12700" marR="21590">
              <a:lnSpc>
                <a:spcPts val="1660"/>
              </a:lnSpc>
              <a:spcBef>
                <a:spcPts val="790"/>
              </a:spcBef>
            </a:pPr>
            <a:r>
              <a:rPr dirty="0" sz="1450" spc="-35">
                <a:latin typeface="Times New Roman"/>
                <a:cs typeface="Times New Roman"/>
              </a:rPr>
              <a:t>Yesterday, </a:t>
            </a:r>
            <a:r>
              <a:rPr dirty="0" sz="1450" spc="-10">
                <a:latin typeface="Times New Roman"/>
                <a:cs typeface="Times New Roman"/>
              </a:rPr>
              <a:t>you learned about operators for comparing values—equal, </a:t>
            </a:r>
            <a:r>
              <a:rPr dirty="0" sz="1450" spc="-5">
                <a:latin typeface="Times New Roman"/>
                <a:cs typeface="Times New Roman"/>
              </a:rPr>
              <a:t>not </a:t>
            </a:r>
            <a:r>
              <a:rPr dirty="0" sz="1450" spc="-10">
                <a:latin typeface="Times New Roman"/>
                <a:cs typeface="Times New Roman"/>
              </a:rPr>
              <a:t>equal, less than,  and so </a:t>
            </a:r>
            <a:r>
              <a:rPr dirty="0" sz="1450" spc="-5">
                <a:latin typeface="Times New Roman"/>
                <a:cs typeface="Times New Roman"/>
              </a:rPr>
              <a:t>on. </a:t>
            </a:r>
            <a:r>
              <a:rPr dirty="0" sz="1450" spc="-10">
                <a:latin typeface="Times New Roman"/>
                <a:cs typeface="Times New Roman"/>
              </a:rPr>
              <a:t>Most </a:t>
            </a:r>
            <a:r>
              <a:rPr dirty="0" sz="1450" spc="-5">
                <a:latin typeface="Times New Roman"/>
                <a:cs typeface="Times New Roman"/>
              </a:rPr>
              <a:t>of </a:t>
            </a:r>
            <a:r>
              <a:rPr dirty="0" sz="1450" spc="-10">
                <a:latin typeface="Times New Roman"/>
                <a:cs typeface="Times New Roman"/>
              </a:rPr>
              <a:t>these operators work only on primitive types, </a:t>
            </a:r>
            <a:r>
              <a:rPr dirty="0" sz="1450" spc="-5">
                <a:latin typeface="Times New Roman"/>
                <a:cs typeface="Times New Roman"/>
              </a:rPr>
              <a:t>not </a:t>
            </a:r>
            <a:r>
              <a:rPr dirty="0" sz="1450" spc="-10">
                <a:latin typeface="Times New Roman"/>
                <a:cs typeface="Times New Roman"/>
              </a:rPr>
              <a:t>on objects. If you try  to use other values as operands, the Java compiler produces</a:t>
            </a:r>
            <a:r>
              <a:rPr dirty="0" sz="1450" spc="55">
                <a:latin typeface="Times New Roman"/>
                <a:cs typeface="Times New Roman"/>
              </a:rPr>
              <a:t> </a:t>
            </a:r>
            <a:r>
              <a:rPr dirty="0" sz="1450" spc="-10">
                <a:latin typeface="Times New Roman"/>
                <a:cs typeface="Times New Roman"/>
              </a:rPr>
              <a:t>errors.</a:t>
            </a:r>
            <a:endParaRPr sz="1450">
              <a:latin typeface="Times New Roman"/>
              <a:cs typeface="Times New Roman"/>
            </a:endParaRPr>
          </a:p>
          <a:p>
            <a:pPr marL="12700" marR="68580">
              <a:lnSpc>
                <a:spcPts val="1660"/>
              </a:lnSpc>
              <a:spcBef>
                <a:spcPts val="710"/>
              </a:spcBef>
            </a:pPr>
            <a:r>
              <a:rPr dirty="0" sz="1450" spc="-10">
                <a:latin typeface="Times New Roman"/>
                <a:cs typeface="Times New Roman"/>
              </a:rPr>
              <a:t>The exceptions to this rule are the == operator for equality and the != operator for  </a:t>
            </a:r>
            <a:r>
              <a:rPr dirty="0" sz="1450" spc="-20">
                <a:latin typeface="Times New Roman"/>
                <a:cs typeface="Times New Roman"/>
              </a:rPr>
              <a:t>inequality. </a:t>
            </a:r>
            <a:r>
              <a:rPr dirty="0" sz="1450" spc="-10">
                <a:latin typeface="Times New Roman"/>
                <a:cs typeface="Times New Roman"/>
              </a:rPr>
              <a:t>When applied to objects, these operators </a:t>
            </a:r>
            <a:r>
              <a:rPr dirty="0" sz="1450" spc="-15">
                <a:latin typeface="Times New Roman"/>
                <a:cs typeface="Times New Roman"/>
              </a:rPr>
              <a:t>don’t </a:t>
            </a:r>
            <a:r>
              <a:rPr dirty="0" sz="1450" spc="-10">
                <a:latin typeface="Times New Roman"/>
                <a:cs typeface="Times New Roman"/>
              </a:rPr>
              <a:t>do what you might first expect.  Instead </a:t>
            </a:r>
            <a:r>
              <a:rPr dirty="0" sz="1450" spc="-5">
                <a:latin typeface="Times New Roman"/>
                <a:cs typeface="Times New Roman"/>
              </a:rPr>
              <a:t>of </a:t>
            </a:r>
            <a:r>
              <a:rPr dirty="0" sz="1450" spc="-10">
                <a:latin typeface="Times New Roman"/>
                <a:cs typeface="Times New Roman"/>
              </a:rPr>
              <a:t>checking whether </a:t>
            </a:r>
            <a:r>
              <a:rPr dirty="0" sz="1450" spc="-5">
                <a:latin typeface="Times New Roman"/>
                <a:cs typeface="Times New Roman"/>
              </a:rPr>
              <a:t>one </a:t>
            </a:r>
            <a:r>
              <a:rPr dirty="0" sz="1450" spc="-10">
                <a:latin typeface="Times New Roman"/>
                <a:cs typeface="Times New Roman"/>
              </a:rPr>
              <a:t>object has the same value as the </a:t>
            </a:r>
            <a:r>
              <a:rPr dirty="0" sz="1450" spc="-20">
                <a:latin typeface="Times New Roman"/>
                <a:cs typeface="Times New Roman"/>
              </a:rPr>
              <a:t>other, </a:t>
            </a:r>
            <a:r>
              <a:rPr dirty="0" sz="1450" spc="-10">
                <a:latin typeface="Times New Roman"/>
                <a:cs typeface="Times New Roman"/>
              </a:rPr>
              <a:t>they determine  whether both sides </a:t>
            </a:r>
            <a:r>
              <a:rPr dirty="0" sz="1450" spc="-5">
                <a:latin typeface="Times New Roman"/>
                <a:cs typeface="Times New Roman"/>
              </a:rPr>
              <a:t>of </a:t>
            </a:r>
            <a:r>
              <a:rPr dirty="0" sz="1450" spc="-10">
                <a:latin typeface="Times New Roman"/>
                <a:cs typeface="Times New Roman"/>
              </a:rPr>
              <a:t>the operator refer to the same</a:t>
            </a:r>
            <a:r>
              <a:rPr dirty="0" sz="1450" spc="40">
                <a:latin typeface="Times New Roman"/>
                <a:cs typeface="Times New Roman"/>
              </a:rPr>
              <a:t> </a:t>
            </a:r>
            <a:r>
              <a:rPr dirty="0" sz="1450" spc="-10">
                <a:latin typeface="Times New Roman"/>
                <a:cs typeface="Times New Roman"/>
              </a:rPr>
              <a:t>object.</a:t>
            </a:r>
            <a:endParaRPr sz="1450">
              <a:latin typeface="Times New Roman"/>
              <a:cs typeface="Times New Roman"/>
            </a:endParaRPr>
          </a:p>
          <a:p>
            <a:pPr marL="12700" marR="198755">
              <a:lnSpc>
                <a:spcPts val="1660"/>
              </a:lnSpc>
              <a:spcBef>
                <a:spcPts val="705"/>
              </a:spcBef>
            </a:pPr>
            <a:r>
              <a:rPr dirty="0" sz="1450" spc="-60">
                <a:latin typeface="Times New Roman"/>
                <a:cs typeface="Times New Roman"/>
              </a:rPr>
              <a:t>To </a:t>
            </a:r>
            <a:r>
              <a:rPr dirty="0" sz="1450" spc="-10">
                <a:latin typeface="Times New Roman"/>
                <a:cs typeface="Times New Roman"/>
              </a:rPr>
              <a:t>compare objects </a:t>
            </a:r>
            <a:r>
              <a:rPr dirty="0" sz="1450" spc="-5">
                <a:latin typeface="Times New Roman"/>
                <a:cs typeface="Times New Roman"/>
              </a:rPr>
              <a:t>of a </a:t>
            </a:r>
            <a:r>
              <a:rPr dirty="0" sz="1450" spc="-10">
                <a:latin typeface="Times New Roman"/>
                <a:cs typeface="Times New Roman"/>
              </a:rPr>
              <a:t>class and have meaningful results, you must implement special  methods in </a:t>
            </a:r>
            <a:r>
              <a:rPr dirty="0" sz="1450" spc="-5">
                <a:latin typeface="Times New Roman"/>
                <a:cs typeface="Times New Roman"/>
              </a:rPr>
              <a:t>your </a:t>
            </a:r>
            <a:r>
              <a:rPr dirty="0" sz="1450" spc="-10">
                <a:latin typeface="Times New Roman"/>
                <a:cs typeface="Times New Roman"/>
              </a:rPr>
              <a:t>class and call those</a:t>
            </a:r>
            <a:r>
              <a:rPr dirty="0" sz="1450" spc="15">
                <a:latin typeface="Times New Roman"/>
                <a:cs typeface="Times New Roman"/>
              </a:rPr>
              <a:t> </a:t>
            </a:r>
            <a:r>
              <a:rPr dirty="0" sz="1450" spc="-10">
                <a:latin typeface="Times New Roman"/>
                <a:cs typeface="Times New Roman"/>
              </a:rPr>
              <a:t>methods.</a:t>
            </a:r>
            <a:endParaRPr sz="1450">
              <a:latin typeface="Times New Roman"/>
              <a:cs typeface="Times New Roman"/>
            </a:endParaRPr>
          </a:p>
          <a:p>
            <a:pPr marL="12700" marR="5080">
              <a:lnSpc>
                <a:spcPct val="98000"/>
              </a:lnSpc>
              <a:spcBef>
                <a:spcPts val="630"/>
              </a:spcBef>
            </a:pPr>
            <a:r>
              <a:rPr dirty="0" sz="1450" spc="-10">
                <a:latin typeface="Times New Roman"/>
                <a:cs typeface="Times New Roman"/>
              </a:rPr>
              <a:t>A good example </a:t>
            </a:r>
            <a:r>
              <a:rPr dirty="0" sz="1450" spc="-5">
                <a:latin typeface="Times New Roman"/>
                <a:cs typeface="Times New Roman"/>
              </a:rPr>
              <a:t>of </a:t>
            </a:r>
            <a:r>
              <a:rPr dirty="0" sz="1450" spc="-10">
                <a:latin typeface="Times New Roman"/>
                <a:cs typeface="Times New Roman"/>
              </a:rPr>
              <a:t>this is the </a:t>
            </a:r>
            <a:r>
              <a:rPr dirty="0" sz="1450" spc="-15">
                <a:latin typeface="Courier New"/>
                <a:cs typeface="Courier New"/>
              </a:rPr>
              <a:t>String </a:t>
            </a:r>
            <a:r>
              <a:rPr dirty="0" sz="1450" spc="-10">
                <a:latin typeface="Times New Roman"/>
                <a:cs typeface="Times New Roman"/>
              </a:rPr>
              <a:t>class. It is possible to have two </a:t>
            </a:r>
            <a:r>
              <a:rPr dirty="0" sz="1450" spc="-15">
                <a:latin typeface="Times New Roman"/>
                <a:cs typeface="Times New Roman"/>
              </a:rPr>
              <a:t>different </a:t>
            </a:r>
            <a:r>
              <a:rPr dirty="0" sz="1450" spc="-15">
                <a:latin typeface="Courier New"/>
                <a:cs typeface="Courier New"/>
              </a:rPr>
              <a:t>String  </a:t>
            </a:r>
            <a:r>
              <a:rPr dirty="0" sz="1450" spc="-10">
                <a:latin typeface="Times New Roman"/>
                <a:cs typeface="Times New Roman"/>
              </a:rPr>
              <a:t>objects that represent the same text. If you were to employ the == operator to compare  these objects, </a:t>
            </a:r>
            <a:r>
              <a:rPr dirty="0" sz="1450" spc="-15">
                <a:latin typeface="Times New Roman"/>
                <a:cs typeface="Times New Roman"/>
              </a:rPr>
              <a:t>however, </a:t>
            </a:r>
            <a:r>
              <a:rPr dirty="0" sz="1450" spc="-10">
                <a:latin typeface="Times New Roman"/>
                <a:cs typeface="Times New Roman"/>
              </a:rPr>
              <a:t>they would </a:t>
            </a:r>
            <a:r>
              <a:rPr dirty="0" sz="1450" spc="-5">
                <a:latin typeface="Times New Roman"/>
                <a:cs typeface="Times New Roman"/>
              </a:rPr>
              <a:t>be </a:t>
            </a:r>
            <a:r>
              <a:rPr dirty="0" sz="1450" spc="-10">
                <a:latin typeface="Times New Roman"/>
                <a:cs typeface="Times New Roman"/>
              </a:rPr>
              <a:t>considered unequal. Although their contents match,  they are </a:t>
            </a:r>
            <a:r>
              <a:rPr dirty="0" sz="1450" spc="-5">
                <a:latin typeface="Times New Roman"/>
                <a:cs typeface="Times New Roman"/>
              </a:rPr>
              <a:t>not </a:t>
            </a:r>
            <a:r>
              <a:rPr dirty="0" sz="1450" spc="-10">
                <a:latin typeface="Times New Roman"/>
                <a:cs typeface="Times New Roman"/>
              </a:rPr>
              <a:t>the same</a:t>
            </a:r>
            <a:r>
              <a:rPr dirty="0" sz="1450" spc="5">
                <a:latin typeface="Times New Roman"/>
                <a:cs typeface="Times New Roman"/>
              </a:rPr>
              <a:t> </a:t>
            </a:r>
            <a:r>
              <a:rPr dirty="0" sz="1450" spc="-10">
                <a:latin typeface="Times New Roman"/>
                <a:cs typeface="Times New Roman"/>
              </a:rPr>
              <a:t>object.</a:t>
            </a:r>
            <a:endParaRPr sz="1450">
              <a:latin typeface="Times New Roman"/>
              <a:cs typeface="Times New Roman"/>
            </a:endParaRPr>
          </a:p>
          <a:p>
            <a:pPr marL="12700" marR="33020">
              <a:lnSpc>
                <a:spcPct val="101400"/>
              </a:lnSpc>
              <a:spcBef>
                <a:spcPts val="610"/>
              </a:spcBef>
            </a:pPr>
            <a:r>
              <a:rPr dirty="0" sz="1450" spc="-60">
                <a:latin typeface="Times New Roman"/>
                <a:cs typeface="Times New Roman"/>
              </a:rPr>
              <a:t>To</a:t>
            </a:r>
            <a:r>
              <a:rPr dirty="0" sz="1450">
                <a:latin typeface="Times New Roman"/>
                <a:cs typeface="Times New Roman"/>
              </a:rPr>
              <a:t> </a:t>
            </a:r>
            <a:r>
              <a:rPr dirty="0" sz="1450" spc="-10">
                <a:latin typeface="Times New Roman"/>
                <a:cs typeface="Times New Roman"/>
              </a:rPr>
              <a:t>see</a:t>
            </a:r>
            <a:r>
              <a:rPr dirty="0" sz="1450">
                <a:latin typeface="Times New Roman"/>
                <a:cs typeface="Times New Roman"/>
              </a:rPr>
              <a:t> </a:t>
            </a:r>
            <a:r>
              <a:rPr dirty="0" sz="1450" spc="-10">
                <a:latin typeface="Times New Roman"/>
                <a:cs typeface="Times New Roman"/>
              </a:rPr>
              <a:t>whether</a:t>
            </a:r>
            <a:r>
              <a:rPr dirty="0" sz="1450" spc="5">
                <a:latin typeface="Times New Roman"/>
                <a:cs typeface="Times New Roman"/>
              </a:rPr>
              <a:t> </a:t>
            </a:r>
            <a:r>
              <a:rPr dirty="0" sz="1450" spc="-10">
                <a:latin typeface="Times New Roman"/>
                <a:cs typeface="Times New Roman"/>
              </a:rPr>
              <a:t>two</a:t>
            </a:r>
            <a:r>
              <a:rPr dirty="0" sz="1450">
                <a:latin typeface="Times New Roman"/>
                <a:cs typeface="Times New Roman"/>
              </a:rPr>
              <a:t> </a:t>
            </a:r>
            <a:r>
              <a:rPr dirty="0" sz="1450" spc="-15">
                <a:latin typeface="Courier New"/>
                <a:cs typeface="Courier New"/>
              </a:rPr>
              <a:t>String</a:t>
            </a:r>
            <a:r>
              <a:rPr dirty="0" sz="1450" spc="-505">
                <a:latin typeface="Courier New"/>
                <a:cs typeface="Courier New"/>
              </a:rPr>
              <a:t> </a:t>
            </a:r>
            <a:r>
              <a:rPr dirty="0" sz="1450" spc="-10">
                <a:latin typeface="Times New Roman"/>
                <a:cs typeface="Times New Roman"/>
              </a:rPr>
              <a:t>objects</a:t>
            </a:r>
            <a:r>
              <a:rPr dirty="0" sz="1450">
                <a:latin typeface="Times New Roman"/>
                <a:cs typeface="Times New Roman"/>
              </a:rPr>
              <a:t> </a:t>
            </a:r>
            <a:r>
              <a:rPr dirty="0" sz="1450" spc="-10">
                <a:latin typeface="Times New Roman"/>
                <a:cs typeface="Times New Roman"/>
              </a:rPr>
              <a:t>have</a:t>
            </a:r>
            <a:r>
              <a:rPr dirty="0" sz="1450" spc="5">
                <a:latin typeface="Times New Roman"/>
                <a:cs typeface="Times New Roman"/>
              </a:rPr>
              <a:t> </a:t>
            </a:r>
            <a:r>
              <a:rPr dirty="0" sz="1450" spc="-10">
                <a:latin typeface="Times New Roman"/>
                <a:cs typeface="Times New Roman"/>
              </a:rPr>
              <a:t>matching</a:t>
            </a:r>
            <a:r>
              <a:rPr dirty="0" sz="1450">
                <a:latin typeface="Times New Roman"/>
                <a:cs typeface="Times New Roman"/>
              </a:rPr>
              <a:t> </a:t>
            </a:r>
            <a:r>
              <a:rPr dirty="0" sz="1450" spc="-10">
                <a:latin typeface="Times New Roman"/>
                <a:cs typeface="Times New Roman"/>
              </a:rPr>
              <a:t>values,</a:t>
            </a:r>
            <a:r>
              <a:rPr dirty="0" sz="1450">
                <a:latin typeface="Times New Roman"/>
                <a:cs typeface="Times New Roman"/>
              </a:rPr>
              <a:t> </a:t>
            </a:r>
            <a:r>
              <a:rPr dirty="0" sz="1450" spc="-10">
                <a:latin typeface="Times New Roman"/>
                <a:cs typeface="Times New Roman"/>
              </a:rPr>
              <a:t>an</a:t>
            </a:r>
            <a:r>
              <a:rPr dirty="0" sz="1450" spc="5">
                <a:latin typeface="Times New Roman"/>
                <a:cs typeface="Times New Roman"/>
              </a:rPr>
              <a:t> </a:t>
            </a:r>
            <a:r>
              <a:rPr dirty="0" sz="1450" spc="-15">
                <a:latin typeface="Courier New"/>
                <a:cs typeface="Courier New"/>
              </a:rPr>
              <a:t>equals()</a:t>
            </a:r>
            <a:r>
              <a:rPr dirty="0" sz="1450" spc="-509">
                <a:latin typeface="Courier New"/>
                <a:cs typeface="Courier New"/>
              </a:rPr>
              <a:t> </a:t>
            </a:r>
            <a:r>
              <a:rPr dirty="0" sz="1450" spc="-10">
                <a:latin typeface="Times New Roman"/>
                <a:cs typeface="Times New Roman"/>
              </a:rPr>
              <a:t>method</a:t>
            </a:r>
            <a:r>
              <a:rPr dirty="0" sz="1450" spc="5">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10">
                <a:latin typeface="Times New Roman"/>
                <a:cs typeface="Times New Roman"/>
              </a:rPr>
              <a:t>the  class is used. The method tests each character in the string and returns </a:t>
            </a:r>
            <a:r>
              <a:rPr dirty="0" sz="1450" spc="-10">
                <a:latin typeface="Courier New"/>
                <a:cs typeface="Courier New"/>
              </a:rPr>
              <a:t>true </a:t>
            </a:r>
            <a:r>
              <a:rPr dirty="0" sz="1450" spc="-10">
                <a:latin typeface="Times New Roman"/>
                <a:cs typeface="Times New Roman"/>
              </a:rPr>
              <a:t>if the two  strings have the same value. The </a:t>
            </a:r>
            <a:r>
              <a:rPr dirty="0" sz="1450" spc="-20">
                <a:latin typeface="Times New Roman"/>
                <a:cs typeface="Times New Roman"/>
              </a:rPr>
              <a:t>EqualsTester </a:t>
            </a:r>
            <a:r>
              <a:rPr dirty="0" sz="1450" spc="-10">
                <a:latin typeface="Times New Roman"/>
                <a:cs typeface="Times New Roman"/>
              </a:rPr>
              <a:t>application shown in </a:t>
            </a:r>
            <a:r>
              <a:rPr dirty="0" u="sng" sz="1450" spc="-10">
                <a:solidFill>
                  <a:srgbClr val="0000ED"/>
                </a:solidFill>
                <a:uFill>
                  <a:solidFill>
                    <a:srgbClr val="0000ED"/>
                  </a:solidFill>
                </a:uFill>
                <a:latin typeface="Times New Roman"/>
                <a:cs typeface="Times New Roman"/>
                <a:hlinkClick r:id="rId3" action="ppaction://hlinksldjump"/>
              </a:rPr>
              <a:t>Listing </a:t>
            </a:r>
            <a:r>
              <a:rPr dirty="0" u="sng" sz="1450" spc="-5">
                <a:solidFill>
                  <a:srgbClr val="0000ED"/>
                </a:solidFill>
                <a:uFill>
                  <a:solidFill>
                    <a:srgbClr val="0000ED"/>
                  </a:solidFill>
                </a:uFill>
                <a:latin typeface="Times New Roman"/>
                <a:cs typeface="Times New Roman"/>
                <a:hlinkClick r:id="rId3" action="ppaction://hlinksldjump"/>
              </a:rPr>
              <a:t>3.5</a:t>
            </a:r>
            <a:r>
              <a:rPr dirty="0" sz="1450" spc="-5">
                <a:solidFill>
                  <a:srgbClr val="0000ED"/>
                </a:solidFill>
                <a:latin typeface="Times New Roman"/>
                <a:cs typeface="Times New Roman"/>
                <a:hlinkClick r:id="rId3" action="ppaction://hlinksldjump"/>
              </a:rPr>
              <a:t> </a:t>
            </a:r>
            <a:r>
              <a:rPr dirty="0" sz="1450" spc="-10">
                <a:latin typeface="Times New Roman"/>
                <a:cs typeface="Times New Roman"/>
              </a:rPr>
              <a:t>illustrates  this. Create the application with NetBeans in the </a:t>
            </a:r>
            <a:r>
              <a:rPr dirty="0" sz="1450" spc="-15">
                <a:latin typeface="Courier New"/>
                <a:cs typeface="Courier New"/>
              </a:rPr>
              <a:t>com.java21days </a:t>
            </a:r>
            <a:r>
              <a:rPr dirty="0" sz="1450" spc="-10">
                <a:latin typeface="Times New Roman"/>
                <a:cs typeface="Times New Roman"/>
              </a:rPr>
              <a:t>package and save  the file, either by choosing File, Save </a:t>
            </a:r>
            <a:r>
              <a:rPr dirty="0" sz="1450" spc="-5">
                <a:latin typeface="Times New Roman"/>
                <a:cs typeface="Times New Roman"/>
              </a:rPr>
              <a:t>or </a:t>
            </a:r>
            <a:r>
              <a:rPr dirty="0" sz="1450" spc="-10">
                <a:latin typeface="Times New Roman"/>
                <a:cs typeface="Times New Roman"/>
              </a:rPr>
              <a:t>clicking the Save All toolbar</a:t>
            </a:r>
            <a:r>
              <a:rPr dirty="0" sz="1450" spc="90">
                <a:latin typeface="Times New Roman"/>
                <a:cs typeface="Times New Roman"/>
              </a:rPr>
              <a:t> </a:t>
            </a:r>
            <a:r>
              <a:rPr dirty="0" sz="1450" spc="-10">
                <a:latin typeface="Times New Roman"/>
                <a:cs typeface="Times New Roman"/>
              </a:rPr>
              <a:t>button.</a:t>
            </a:r>
            <a:endParaRPr sz="1450">
              <a:latin typeface="Times New Roman"/>
              <a:cs typeface="Times New Roman"/>
            </a:endParaRPr>
          </a:p>
          <a:p>
            <a:pPr marL="12700">
              <a:lnSpc>
                <a:spcPct val="100000"/>
              </a:lnSpc>
              <a:spcBef>
                <a:spcPts val="635"/>
              </a:spcBef>
            </a:pPr>
            <a:r>
              <a:rPr dirty="0" sz="1450" spc="-15">
                <a:solidFill>
                  <a:srgbClr val="666666"/>
                </a:solidFill>
                <a:latin typeface="Times New Roman"/>
                <a:cs typeface="Times New Roman"/>
              </a:rPr>
              <a:t>LISTING </a:t>
            </a:r>
            <a:r>
              <a:rPr dirty="0" sz="1450" spc="-5">
                <a:solidFill>
                  <a:srgbClr val="666666"/>
                </a:solidFill>
                <a:latin typeface="Times New Roman"/>
                <a:cs typeface="Times New Roman"/>
              </a:rPr>
              <a:t>3.5 </a:t>
            </a:r>
            <a:r>
              <a:rPr dirty="0" sz="1450" spc="-10">
                <a:latin typeface="Times New Roman"/>
                <a:cs typeface="Times New Roman"/>
              </a:rPr>
              <a:t>The Full </a:t>
            </a:r>
            <a:r>
              <a:rPr dirty="0" sz="1450" spc="-35">
                <a:latin typeface="Times New Roman"/>
                <a:cs typeface="Times New Roman"/>
              </a:rPr>
              <a:t>Text </a:t>
            </a:r>
            <a:r>
              <a:rPr dirty="0" sz="1450" spc="-5">
                <a:latin typeface="Times New Roman"/>
                <a:cs typeface="Times New Roman"/>
              </a:rPr>
              <a:t>of</a:t>
            </a:r>
            <a:r>
              <a:rPr dirty="0" sz="1450" spc="45">
                <a:latin typeface="Times New Roman"/>
                <a:cs typeface="Times New Roman"/>
              </a:rPr>
              <a:t> </a:t>
            </a:r>
            <a:r>
              <a:rPr dirty="0" sz="1450" spc="-15">
                <a:latin typeface="Courier New"/>
                <a:cs typeface="Courier New"/>
              </a:rPr>
              <a:t>EqualsTester.java</a:t>
            </a:r>
            <a:endParaRPr sz="1450">
              <a:latin typeface="Courier New"/>
              <a:cs typeface="Courier New"/>
            </a:endParaRPr>
          </a:p>
        </p:txBody>
      </p:sp>
      <p:sp>
        <p:nvSpPr>
          <p:cNvPr id="18" name="object 18"/>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r>
              <a:rPr dirty="0"/>
              <a:t>18</a:t>
            </a:r>
            <a:r>
              <a:rPr dirty="0"/>
              <a:t> of</a:t>
            </a:r>
            <a:r>
              <a:rPr dirty="0" spc="-90"/>
              <a:t> </a:t>
            </a:r>
            <a:r>
              <a:rPr dirty="0"/>
              <a:t>22</a:t>
            </a:r>
          </a:p>
        </p:txBody>
      </p:sp>
      <p:sp>
        <p:nvSpPr>
          <p:cNvPr id="12" name="object 12"/>
          <p:cNvSpPr txBox="1"/>
          <p:nvPr/>
        </p:nvSpPr>
        <p:spPr>
          <a:xfrm>
            <a:off x="773582" y="7615292"/>
            <a:ext cx="2164715" cy="501015"/>
          </a:xfrm>
          <a:prstGeom prst="rect">
            <a:avLst/>
          </a:prstGeom>
        </p:spPr>
        <p:txBody>
          <a:bodyPr wrap="square" lIns="0" tIns="16510" rIns="0" bIns="0" rtlCol="0" vert="horz">
            <a:spAutoFit/>
          </a:bodyPr>
          <a:lstStyle/>
          <a:p>
            <a:pPr marL="12700">
              <a:lnSpc>
                <a:spcPts val="1240"/>
              </a:lnSpc>
              <a:spcBef>
                <a:spcPts val="130"/>
              </a:spcBef>
            </a:pPr>
            <a:r>
              <a:rPr dirty="0" sz="1050" spc="15">
                <a:latin typeface="Courier New"/>
                <a:cs typeface="Courier New"/>
              </a:rPr>
              <a:t>1: </a:t>
            </a:r>
            <a:r>
              <a:rPr dirty="0" sz="1050" spc="10">
                <a:solidFill>
                  <a:srgbClr val="0000FF"/>
                </a:solidFill>
                <a:latin typeface="Courier New"/>
                <a:cs typeface="Courier New"/>
              </a:rPr>
              <a:t>package</a:t>
            </a:r>
            <a:r>
              <a:rPr dirty="0" sz="1050" spc="-10">
                <a:solidFill>
                  <a:srgbClr val="0000FF"/>
                </a:solidFill>
                <a:latin typeface="Courier New"/>
                <a:cs typeface="Courier New"/>
              </a:rPr>
              <a:t> </a:t>
            </a:r>
            <a:r>
              <a:rPr dirty="0" sz="1050" spc="10">
                <a:latin typeface="Courier New"/>
                <a:cs typeface="Courier New"/>
              </a:rPr>
              <a:t>com.java21days;</a:t>
            </a:r>
            <a:endParaRPr sz="1050">
              <a:latin typeface="Courier New"/>
              <a:cs typeface="Courier New"/>
            </a:endParaRPr>
          </a:p>
          <a:p>
            <a:pPr marL="12700">
              <a:lnSpc>
                <a:spcPts val="1225"/>
              </a:lnSpc>
            </a:pPr>
            <a:r>
              <a:rPr dirty="0" sz="1050" spc="15">
                <a:latin typeface="Courier New"/>
                <a:cs typeface="Courier New"/>
              </a:rPr>
              <a:t>2:</a:t>
            </a:r>
            <a:endParaRPr sz="1050">
              <a:latin typeface="Courier New"/>
              <a:cs typeface="Courier New"/>
            </a:endParaRPr>
          </a:p>
          <a:p>
            <a:pPr marL="12700">
              <a:lnSpc>
                <a:spcPts val="1240"/>
              </a:lnSpc>
            </a:pPr>
            <a:r>
              <a:rPr dirty="0" sz="1050" spc="15">
                <a:latin typeface="Courier New"/>
                <a:cs typeface="Courier New"/>
              </a:rPr>
              <a:t>3: </a:t>
            </a:r>
            <a:r>
              <a:rPr dirty="0" sz="1050" spc="10">
                <a:solidFill>
                  <a:srgbClr val="0000FF"/>
                </a:solidFill>
                <a:latin typeface="Courier New"/>
                <a:cs typeface="Courier New"/>
              </a:rPr>
              <a:t>class </a:t>
            </a:r>
            <a:r>
              <a:rPr dirty="0" sz="1050" spc="10">
                <a:latin typeface="Courier New"/>
                <a:cs typeface="Courier New"/>
              </a:rPr>
              <a:t>EqualsTester</a:t>
            </a:r>
            <a:r>
              <a:rPr dirty="0" sz="1050">
                <a:latin typeface="Courier New"/>
                <a:cs typeface="Courier New"/>
              </a:rPr>
              <a:t> </a:t>
            </a:r>
            <a:r>
              <a:rPr dirty="0" sz="1050" spc="15">
                <a:latin typeface="Courier New"/>
                <a:cs typeface="Courier New"/>
              </a:rPr>
              <a:t>{</a:t>
            </a:r>
            <a:endParaRPr sz="1050">
              <a:latin typeface="Courier New"/>
              <a:cs typeface="Courier New"/>
            </a:endParaRPr>
          </a:p>
        </p:txBody>
      </p:sp>
      <p:sp>
        <p:nvSpPr>
          <p:cNvPr id="13" name="object 13"/>
          <p:cNvSpPr txBox="1"/>
          <p:nvPr/>
        </p:nvSpPr>
        <p:spPr>
          <a:xfrm>
            <a:off x="1349474" y="8081752"/>
            <a:ext cx="3728085" cy="656590"/>
          </a:xfrm>
          <a:prstGeom prst="rect">
            <a:avLst/>
          </a:prstGeom>
        </p:spPr>
        <p:txBody>
          <a:bodyPr wrap="square" lIns="0" tIns="26034" rIns="0" bIns="0" rtlCol="0" vert="horz">
            <a:spAutoFit/>
          </a:bodyPr>
          <a:lstStyle/>
          <a:p>
            <a:pPr marL="341630" marR="5080" indent="-329565">
              <a:lnSpc>
                <a:spcPts val="1220"/>
              </a:lnSpc>
              <a:spcBef>
                <a:spcPts val="204"/>
              </a:spcBef>
            </a:pPr>
            <a:r>
              <a:rPr dirty="0" sz="1050" spc="10">
                <a:solidFill>
                  <a:srgbClr val="0000FF"/>
                </a:solidFill>
                <a:latin typeface="Courier New"/>
                <a:cs typeface="Courier New"/>
              </a:rPr>
              <a:t>public static void </a:t>
            </a:r>
            <a:r>
              <a:rPr dirty="0" sz="1050" spc="10">
                <a:latin typeface="Courier New"/>
                <a:cs typeface="Courier New"/>
              </a:rPr>
              <a:t>main(String[] arguments) </a:t>
            </a:r>
            <a:r>
              <a:rPr dirty="0" sz="1050" spc="15">
                <a:latin typeface="Courier New"/>
                <a:cs typeface="Courier New"/>
              </a:rPr>
              <a:t>{  </a:t>
            </a:r>
            <a:r>
              <a:rPr dirty="0" sz="1050" spc="10">
                <a:latin typeface="Courier New"/>
                <a:cs typeface="Courier New"/>
              </a:rPr>
              <a:t>String str1,</a:t>
            </a:r>
            <a:r>
              <a:rPr dirty="0" sz="1050" spc="15">
                <a:latin typeface="Courier New"/>
                <a:cs typeface="Courier New"/>
              </a:rPr>
              <a:t> </a:t>
            </a:r>
            <a:r>
              <a:rPr dirty="0" sz="1050" spc="10">
                <a:latin typeface="Courier New"/>
                <a:cs typeface="Courier New"/>
              </a:rPr>
              <a:t>str2;</a:t>
            </a:r>
            <a:endParaRPr sz="1050">
              <a:latin typeface="Courier New"/>
              <a:cs typeface="Courier New"/>
            </a:endParaRPr>
          </a:p>
          <a:p>
            <a:pPr marL="341630" marR="251460">
              <a:lnSpc>
                <a:spcPts val="1220"/>
              </a:lnSpc>
              <a:spcBef>
                <a:spcPts val="5"/>
              </a:spcBef>
            </a:pPr>
            <a:r>
              <a:rPr dirty="0" sz="1050" spc="10">
                <a:latin typeface="Courier New"/>
                <a:cs typeface="Courier New"/>
              </a:rPr>
              <a:t>str1 </a:t>
            </a:r>
            <a:r>
              <a:rPr dirty="0" sz="1050" spc="15">
                <a:latin typeface="Courier New"/>
                <a:cs typeface="Courier New"/>
              </a:rPr>
              <a:t>= </a:t>
            </a:r>
            <a:r>
              <a:rPr dirty="0" sz="1050" spc="10">
                <a:solidFill>
                  <a:srgbClr val="993300"/>
                </a:solidFill>
                <a:latin typeface="Courier New"/>
                <a:cs typeface="Courier New"/>
              </a:rPr>
              <a:t>“Boy, that escalated quickly.”</a:t>
            </a:r>
            <a:r>
              <a:rPr dirty="0" sz="1050" spc="10">
                <a:latin typeface="Courier New"/>
                <a:cs typeface="Courier New"/>
              </a:rPr>
              <a:t>;  str2 </a:t>
            </a:r>
            <a:r>
              <a:rPr dirty="0" sz="1050" spc="15">
                <a:latin typeface="Courier New"/>
                <a:cs typeface="Courier New"/>
              </a:rPr>
              <a:t>= </a:t>
            </a:r>
            <a:r>
              <a:rPr dirty="0" sz="1050" spc="10">
                <a:latin typeface="Courier New"/>
                <a:cs typeface="Courier New"/>
              </a:rPr>
              <a:t>str1;</a:t>
            </a:r>
            <a:endParaRPr sz="1050">
              <a:latin typeface="Courier New"/>
              <a:cs typeface="Courier New"/>
            </a:endParaRPr>
          </a:p>
        </p:txBody>
      </p:sp>
      <p:sp>
        <p:nvSpPr>
          <p:cNvPr id="14" name="object 14"/>
          <p:cNvSpPr txBox="1"/>
          <p:nvPr/>
        </p:nvSpPr>
        <p:spPr>
          <a:xfrm>
            <a:off x="1678555" y="8859185"/>
            <a:ext cx="4385945" cy="501015"/>
          </a:xfrm>
          <a:prstGeom prst="rect">
            <a:avLst/>
          </a:prstGeom>
        </p:spPr>
        <p:txBody>
          <a:bodyPr wrap="square" lIns="0" tIns="26034" rIns="0" bIns="0" rtlCol="0" vert="horz">
            <a:spAutoFit/>
          </a:bodyPr>
          <a:lstStyle/>
          <a:p>
            <a:pPr marL="12700" marR="5080">
              <a:lnSpc>
                <a:spcPts val="1220"/>
              </a:lnSpc>
              <a:spcBef>
                <a:spcPts val="204"/>
              </a:spcBef>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“String1: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str1);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“String2: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str2);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“Same object?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(str1 </a:t>
            </a:r>
            <a:r>
              <a:rPr dirty="0" sz="1050" spc="15">
                <a:latin typeface="Courier New"/>
                <a:cs typeface="Courier New"/>
              </a:rPr>
              <a:t>==</a:t>
            </a:r>
            <a:r>
              <a:rPr dirty="0" sz="1050" spc="70">
                <a:latin typeface="Courier New"/>
                <a:cs typeface="Courier New"/>
              </a:rPr>
              <a:t> </a:t>
            </a:r>
            <a:r>
              <a:rPr dirty="0" sz="1050" spc="10">
                <a:latin typeface="Courier New"/>
                <a:cs typeface="Courier New"/>
              </a:rPr>
              <a:t>str2));</a:t>
            </a:r>
            <a:endParaRPr sz="1050">
              <a:latin typeface="Courier New"/>
              <a:cs typeface="Courier New"/>
            </a:endParaRPr>
          </a:p>
        </p:txBody>
      </p:sp>
      <p:sp>
        <p:nvSpPr>
          <p:cNvPr id="15" name="object 15"/>
          <p:cNvSpPr txBox="1"/>
          <p:nvPr/>
        </p:nvSpPr>
        <p:spPr>
          <a:xfrm>
            <a:off x="1678555" y="9481132"/>
            <a:ext cx="2000250" cy="190500"/>
          </a:xfrm>
          <a:prstGeom prst="rect">
            <a:avLst/>
          </a:prstGeom>
        </p:spPr>
        <p:txBody>
          <a:bodyPr wrap="square" lIns="0" tIns="16510" rIns="0" bIns="0" rtlCol="0" vert="horz">
            <a:spAutoFit/>
          </a:bodyPr>
          <a:lstStyle/>
          <a:p>
            <a:pPr marL="12700">
              <a:lnSpc>
                <a:spcPct val="100000"/>
              </a:lnSpc>
              <a:spcBef>
                <a:spcPts val="130"/>
              </a:spcBef>
            </a:pPr>
            <a:r>
              <a:rPr dirty="0" sz="1050" spc="10">
                <a:latin typeface="Courier New"/>
                <a:cs typeface="Courier New"/>
              </a:rPr>
              <a:t>str2 </a:t>
            </a:r>
            <a:r>
              <a:rPr dirty="0" sz="1050" spc="15">
                <a:latin typeface="Courier New"/>
                <a:cs typeface="Courier New"/>
              </a:rPr>
              <a:t>= </a:t>
            </a:r>
            <a:r>
              <a:rPr dirty="0" sz="1050" spc="10">
                <a:solidFill>
                  <a:srgbClr val="0000FF"/>
                </a:solidFill>
                <a:latin typeface="Courier New"/>
                <a:cs typeface="Courier New"/>
              </a:rPr>
              <a:t>new</a:t>
            </a:r>
            <a:r>
              <a:rPr dirty="0" sz="1050" spc="-5">
                <a:solidFill>
                  <a:srgbClr val="0000FF"/>
                </a:solidFill>
                <a:latin typeface="Courier New"/>
                <a:cs typeface="Courier New"/>
              </a:rPr>
              <a:t> </a:t>
            </a:r>
            <a:r>
              <a:rPr dirty="0" sz="1050" spc="10">
                <a:latin typeface="Courier New"/>
                <a:cs typeface="Courier New"/>
              </a:rPr>
              <a:t>String(str1);</a:t>
            </a:r>
            <a:endParaRPr sz="1050">
              <a:latin typeface="Courier New"/>
              <a:cs typeface="Courier New"/>
            </a:endParaRPr>
          </a:p>
        </p:txBody>
      </p:sp>
      <p:sp>
        <p:nvSpPr>
          <p:cNvPr id="16" name="object 16"/>
          <p:cNvSpPr txBox="1"/>
          <p:nvPr/>
        </p:nvSpPr>
        <p:spPr>
          <a:xfrm>
            <a:off x="691313" y="8081752"/>
            <a:ext cx="272415" cy="2056130"/>
          </a:xfrm>
          <a:prstGeom prst="rect">
            <a:avLst/>
          </a:prstGeom>
        </p:spPr>
        <p:txBody>
          <a:bodyPr wrap="square" lIns="0" tIns="16510" rIns="0" bIns="0" rtlCol="0" vert="horz">
            <a:spAutoFit/>
          </a:bodyPr>
          <a:lstStyle/>
          <a:p>
            <a:pPr algn="ctr" marL="81915">
              <a:lnSpc>
                <a:spcPts val="1240"/>
              </a:lnSpc>
              <a:spcBef>
                <a:spcPts val="130"/>
              </a:spcBef>
            </a:pPr>
            <a:r>
              <a:rPr dirty="0" sz="1050" spc="10">
                <a:latin typeface="Courier New"/>
                <a:cs typeface="Courier New"/>
              </a:rPr>
              <a:t>4</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5</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6</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7</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8</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9</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10</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11</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12</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13</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14</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15</a:t>
            </a:r>
            <a:r>
              <a:rPr dirty="0" sz="1050" spc="15">
                <a:latin typeface="Courier New"/>
                <a:cs typeface="Courier New"/>
              </a:rPr>
              <a:t>:</a:t>
            </a:r>
            <a:endParaRPr sz="1050">
              <a:latin typeface="Courier New"/>
              <a:cs typeface="Courier New"/>
            </a:endParaRPr>
          </a:p>
          <a:p>
            <a:pPr algn="ctr">
              <a:lnSpc>
                <a:spcPts val="1240"/>
              </a:lnSpc>
            </a:pPr>
            <a:r>
              <a:rPr dirty="0" sz="1050" spc="10">
                <a:latin typeface="Courier New"/>
                <a:cs typeface="Courier New"/>
              </a:rPr>
              <a:t>16</a:t>
            </a:r>
            <a:r>
              <a:rPr dirty="0" sz="1050" spc="15">
                <a:latin typeface="Courier New"/>
                <a:cs typeface="Courier New"/>
              </a:rPr>
              <a:t>:</a:t>
            </a:r>
            <a:endParaRPr sz="1050">
              <a:latin typeface="Courier New"/>
              <a:cs typeface="Courier New"/>
            </a:endParaRPr>
          </a:p>
        </p:txBody>
      </p:sp>
      <p:sp>
        <p:nvSpPr>
          <p:cNvPr id="17" name="object 17"/>
          <p:cNvSpPr txBox="1"/>
          <p:nvPr/>
        </p:nvSpPr>
        <p:spPr>
          <a:xfrm>
            <a:off x="1678555" y="9792105"/>
            <a:ext cx="3234055" cy="346075"/>
          </a:xfrm>
          <a:prstGeom prst="rect">
            <a:avLst/>
          </a:prstGeom>
        </p:spPr>
        <p:txBody>
          <a:bodyPr wrap="square" lIns="0" tIns="26034" rIns="0" bIns="0" rtlCol="0" vert="horz">
            <a:spAutoFit/>
          </a:bodyPr>
          <a:lstStyle/>
          <a:p>
            <a:pPr marL="12700" marR="5080">
              <a:lnSpc>
                <a:spcPts val="1220"/>
              </a:lnSpc>
              <a:spcBef>
                <a:spcPts val="204"/>
              </a:spcBef>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“String1: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str1);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“String2: </a:t>
            </a:r>
            <a:r>
              <a:rPr dirty="0" sz="1050" spc="15">
                <a:solidFill>
                  <a:srgbClr val="993300"/>
                </a:solidFill>
                <a:latin typeface="Courier New"/>
                <a:cs typeface="Courier New"/>
              </a:rPr>
              <a:t>“ </a:t>
            </a:r>
            <a:r>
              <a:rPr dirty="0" sz="1050" spc="15">
                <a:latin typeface="Courier New"/>
                <a:cs typeface="Courier New"/>
              </a:rPr>
              <a:t>+</a:t>
            </a:r>
            <a:r>
              <a:rPr dirty="0" sz="1050" spc="25">
                <a:latin typeface="Courier New"/>
                <a:cs typeface="Courier New"/>
              </a:rPr>
              <a:t> </a:t>
            </a:r>
            <a:r>
              <a:rPr dirty="0" sz="1050" spc="10">
                <a:latin typeface="Courier New"/>
                <a:cs typeface="Courier New"/>
              </a:rPr>
              <a:t>str2);</a:t>
            </a:r>
            <a:endParaRPr sz="1050">
              <a:latin typeface="Courier New"/>
              <a:cs typeface="Courier New"/>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84" y="116615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84" y="1193588"/>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84" y="1161576"/>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79" y="1161576"/>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44" y="117072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39" y="1170723"/>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184" y="6919155"/>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184" y="6946594"/>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184" y="6914582"/>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79" y="6914583"/>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44" y="6923729"/>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39" y="6923729"/>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p:nvPr/>
        </p:nvSpPr>
        <p:spPr>
          <a:xfrm>
            <a:off x="457184" y="8547192"/>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15" name="object 15"/>
          <p:cNvSpPr/>
          <p:nvPr/>
        </p:nvSpPr>
        <p:spPr>
          <a:xfrm>
            <a:off x="457184" y="8574631"/>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6" name="object 16"/>
          <p:cNvSpPr/>
          <p:nvPr/>
        </p:nvSpPr>
        <p:spPr>
          <a:xfrm>
            <a:off x="457184" y="8542619"/>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7" name="object 17"/>
          <p:cNvSpPr/>
          <p:nvPr/>
        </p:nvSpPr>
        <p:spPr>
          <a:xfrm>
            <a:off x="457179" y="8542619"/>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8" name="object 18"/>
          <p:cNvSpPr/>
          <p:nvPr/>
        </p:nvSpPr>
        <p:spPr>
          <a:xfrm>
            <a:off x="7093644" y="8551765"/>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9" name="object 19"/>
          <p:cNvSpPr/>
          <p:nvPr/>
        </p:nvSpPr>
        <p:spPr>
          <a:xfrm>
            <a:off x="7093639" y="8551765"/>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graphicFrame>
        <p:nvGraphicFramePr>
          <p:cNvPr id="20" name="object 20"/>
          <p:cNvGraphicFramePr>
            <a:graphicFrameLocks noGrp="1"/>
          </p:cNvGraphicFramePr>
          <p:nvPr/>
        </p:nvGraphicFramePr>
        <p:xfrm>
          <a:off x="672261" y="443715"/>
          <a:ext cx="5575935" cy="622300"/>
        </p:xfrm>
        <a:graphic>
          <a:graphicData uri="http://schemas.openxmlformats.org/drawingml/2006/table">
            <a:tbl>
              <a:tblPr firstRow="1" bandRow="1">
                <a:tableStyleId>{2D5ABB26-0587-4C30-8999-92F81FD0307C}</a:tableStyleId>
              </a:tblPr>
              <a:tblGrid>
                <a:gridCol w="319405"/>
                <a:gridCol w="246379"/>
                <a:gridCol w="328929"/>
                <a:gridCol w="4679950"/>
              </a:tblGrid>
              <a:tr h="310937">
                <a:tc>
                  <a:txBody>
                    <a:bodyPr/>
                    <a:lstStyle/>
                    <a:p>
                      <a:pPr marL="31750">
                        <a:lnSpc>
                          <a:spcPts val="1090"/>
                        </a:lnSpc>
                      </a:pPr>
                      <a:r>
                        <a:rPr dirty="0" sz="1050" spc="10">
                          <a:latin typeface="Courier New"/>
                          <a:cs typeface="Courier New"/>
                        </a:rPr>
                        <a:t>17:</a:t>
                      </a:r>
                      <a:endParaRPr sz="1050">
                        <a:latin typeface="Courier New"/>
                        <a:cs typeface="Courier New"/>
                      </a:endParaRPr>
                    </a:p>
                    <a:p>
                      <a:pPr marL="31750">
                        <a:lnSpc>
                          <a:spcPts val="1240"/>
                        </a:lnSpc>
                      </a:pPr>
                      <a:r>
                        <a:rPr dirty="0" sz="1050" spc="10">
                          <a:latin typeface="Courier New"/>
                          <a:cs typeface="Courier New"/>
                        </a:rPr>
                        <a:t>18:</a:t>
                      </a:r>
                      <a:endParaRPr sz="1050">
                        <a:latin typeface="Courier New"/>
                        <a:cs typeface="Courier New"/>
                      </a:endParaRPr>
                    </a:p>
                  </a:txBody>
                  <a:tcPr marL="0" marR="0" marB="0" marT="0"/>
                </a:tc>
                <a:tc>
                  <a:txBody>
                    <a:bodyPr/>
                    <a:lstStyle/>
                    <a:p>
                      <a:pPr>
                        <a:lnSpc>
                          <a:spcPct val="100000"/>
                        </a:lnSpc>
                      </a:pPr>
                      <a:endParaRPr sz="1400">
                        <a:latin typeface="Times New Roman"/>
                        <a:cs typeface="Times New Roman"/>
                      </a:endParaRPr>
                    </a:p>
                  </a:txBody>
                  <a:tcPr marL="0" marR="0" marB="0" marT="0"/>
                </a:tc>
                <a:tc>
                  <a:txBody>
                    <a:bodyPr/>
                    <a:lstStyle/>
                    <a:p>
                      <a:pPr>
                        <a:lnSpc>
                          <a:spcPct val="100000"/>
                        </a:lnSpc>
                      </a:pPr>
                      <a:endParaRPr sz="1400">
                        <a:latin typeface="Times New Roman"/>
                        <a:cs typeface="Times New Roman"/>
                      </a:endParaRPr>
                    </a:p>
                  </a:txBody>
                  <a:tcPr marL="0" marR="0" marB="0" marT="0"/>
                </a:tc>
                <a:tc>
                  <a:txBody>
                    <a:bodyPr/>
                    <a:lstStyle/>
                    <a:p>
                      <a:pPr marL="123189">
                        <a:lnSpc>
                          <a:spcPts val="1090"/>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“Same object?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(str1 </a:t>
                      </a:r>
                      <a:r>
                        <a:rPr dirty="0" sz="1050" spc="15">
                          <a:latin typeface="Courier New"/>
                          <a:cs typeface="Courier New"/>
                        </a:rPr>
                        <a:t>==</a:t>
                      </a:r>
                      <a:r>
                        <a:rPr dirty="0" sz="1050" spc="60">
                          <a:latin typeface="Courier New"/>
                          <a:cs typeface="Courier New"/>
                        </a:rPr>
                        <a:t> </a:t>
                      </a:r>
                      <a:r>
                        <a:rPr dirty="0" sz="1050" spc="10">
                          <a:latin typeface="Courier New"/>
                          <a:cs typeface="Courier New"/>
                        </a:rPr>
                        <a:t>str2));</a:t>
                      </a:r>
                      <a:endParaRPr sz="1050">
                        <a:latin typeface="Courier New"/>
                        <a:cs typeface="Courier New"/>
                      </a:endParaRPr>
                    </a:p>
                    <a:p>
                      <a:pPr marL="123189">
                        <a:lnSpc>
                          <a:spcPts val="1240"/>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“Same value? </a:t>
                      </a:r>
                      <a:r>
                        <a:rPr dirty="0" sz="1050" spc="15">
                          <a:solidFill>
                            <a:srgbClr val="993300"/>
                          </a:solidFill>
                          <a:latin typeface="Courier New"/>
                          <a:cs typeface="Courier New"/>
                        </a:rPr>
                        <a:t>“ </a:t>
                      </a:r>
                      <a:r>
                        <a:rPr dirty="0" sz="1050" spc="15">
                          <a:latin typeface="Courier New"/>
                          <a:cs typeface="Courier New"/>
                        </a:rPr>
                        <a:t>+</a:t>
                      </a:r>
                      <a:r>
                        <a:rPr dirty="0" sz="1050" spc="70">
                          <a:latin typeface="Courier New"/>
                          <a:cs typeface="Courier New"/>
                        </a:rPr>
                        <a:t> </a:t>
                      </a:r>
                      <a:r>
                        <a:rPr dirty="0" sz="1050" spc="10">
                          <a:latin typeface="Courier New"/>
                          <a:cs typeface="Courier New"/>
                        </a:rPr>
                        <a:t>str1.equals(str2));</a:t>
                      </a:r>
                      <a:endParaRPr sz="1050">
                        <a:latin typeface="Courier New"/>
                        <a:cs typeface="Courier New"/>
                      </a:endParaRPr>
                    </a:p>
                  </a:txBody>
                  <a:tcPr marL="0" marR="0" marB="0" marT="0"/>
                </a:tc>
              </a:tr>
              <a:tr h="155486">
                <a:tc>
                  <a:txBody>
                    <a:bodyPr/>
                    <a:lstStyle/>
                    <a:p>
                      <a:pPr algn="ctr" marR="1270">
                        <a:lnSpc>
                          <a:spcPts val="1110"/>
                        </a:lnSpc>
                      </a:pPr>
                      <a:r>
                        <a:rPr dirty="0" sz="1050" spc="10">
                          <a:latin typeface="Courier New"/>
                          <a:cs typeface="Courier New"/>
                        </a:rPr>
                        <a:t>19:</a:t>
                      </a:r>
                      <a:endParaRPr sz="1050">
                        <a:latin typeface="Courier New"/>
                        <a:cs typeface="Courier New"/>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gn="ctr">
                        <a:lnSpc>
                          <a:spcPts val="1110"/>
                        </a:lnSpc>
                      </a:pPr>
                      <a:r>
                        <a:rPr dirty="0" sz="1050">
                          <a:latin typeface="Courier New"/>
                          <a:cs typeface="Courier New"/>
                        </a:rPr>
                        <a:t>}</a:t>
                      </a:r>
                      <a:endParaRPr sz="1050">
                        <a:latin typeface="Courier New"/>
                        <a:cs typeface="Courier New"/>
                      </a:endParaRPr>
                    </a:p>
                  </a:txBody>
                  <a:tcPr marL="0" marR="0" marB="0" marT="0"/>
                </a:tc>
                <a:tc>
                  <a:txBody>
                    <a:bodyPr/>
                    <a:lstStyle/>
                    <a:p>
                      <a:pPr>
                        <a:lnSpc>
                          <a:spcPct val="100000"/>
                        </a:lnSpc>
                      </a:pPr>
                      <a:endParaRPr sz="800">
                        <a:latin typeface="Times New Roman"/>
                        <a:cs typeface="Times New Roman"/>
                      </a:endParaRPr>
                    </a:p>
                  </a:txBody>
                  <a:tcPr marL="0" marR="0" marB="0" marT="0"/>
                </a:tc>
              </a:tr>
              <a:tr h="155450">
                <a:tc>
                  <a:txBody>
                    <a:bodyPr/>
                    <a:lstStyle/>
                    <a:p>
                      <a:pPr algn="ctr" marR="1270">
                        <a:lnSpc>
                          <a:spcPts val="1110"/>
                        </a:lnSpc>
                      </a:pPr>
                      <a:r>
                        <a:rPr dirty="0" sz="1050" spc="10">
                          <a:latin typeface="Courier New"/>
                          <a:cs typeface="Courier New"/>
                        </a:rPr>
                        <a:t>20:</a:t>
                      </a:r>
                      <a:endParaRPr sz="1050">
                        <a:latin typeface="Courier New"/>
                        <a:cs typeface="Courier New"/>
                      </a:endParaRPr>
                    </a:p>
                  </a:txBody>
                  <a:tcPr marL="0" marR="0" marB="0" marT="0"/>
                </a:tc>
                <a:tc>
                  <a:txBody>
                    <a:bodyPr/>
                    <a:lstStyle/>
                    <a:p>
                      <a:pPr marL="40640">
                        <a:lnSpc>
                          <a:spcPts val="1110"/>
                        </a:lnSpc>
                      </a:pPr>
                      <a:r>
                        <a:rPr dirty="0" sz="1050">
                          <a:latin typeface="Courier New"/>
                          <a:cs typeface="Courier New"/>
                        </a:rPr>
                        <a:t>}</a:t>
                      </a:r>
                      <a:endParaRPr sz="1050">
                        <a:latin typeface="Courier New"/>
                        <a:cs typeface="Courier New"/>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r>
            </a:tbl>
          </a:graphicData>
        </a:graphic>
      </p:graphicFrame>
      <p:sp>
        <p:nvSpPr>
          <p:cNvPr id="21" name="object 21"/>
          <p:cNvSpPr txBox="1"/>
          <p:nvPr/>
        </p:nvSpPr>
        <p:spPr>
          <a:xfrm>
            <a:off x="444500" y="1258642"/>
            <a:ext cx="3243580" cy="245110"/>
          </a:xfrm>
          <a:prstGeom prst="rect">
            <a:avLst/>
          </a:prstGeom>
        </p:spPr>
        <p:txBody>
          <a:bodyPr wrap="square" lIns="0" tIns="11430" rIns="0" bIns="0" rtlCol="0" vert="horz">
            <a:spAutoFit/>
          </a:bodyPr>
          <a:lstStyle/>
          <a:p>
            <a:pPr marL="12700">
              <a:lnSpc>
                <a:spcPct val="100000"/>
              </a:lnSpc>
              <a:spcBef>
                <a:spcPts val="90"/>
              </a:spcBef>
            </a:pPr>
            <a:r>
              <a:rPr dirty="0" sz="1450" spc="-10">
                <a:latin typeface="Times New Roman"/>
                <a:cs typeface="Times New Roman"/>
              </a:rPr>
              <a:t>The </a:t>
            </a:r>
            <a:r>
              <a:rPr dirty="0" sz="1450" spc="-20">
                <a:latin typeface="Times New Roman"/>
                <a:cs typeface="Times New Roman"/>
              </a:rPr>
              <a:t>program’s </a:t>
            </a:r>
            <a:r>
              <a:rPr dirty="0" sz="1450" spc="-10">
                <a:latin typeface="Times New Roman"/>
                <a:cs typeface="Times New Roman"/>
              </a:rPr>
              <a:t>output appears in </a:t>
            </a:r>
            <a:r>
              <a:rPr dirty="0" u="sng" sz="1450" spc="-10">
                <a:solidFill>
                  <a:srgbClr val="0000ED"/>
                </a:solidFill>
                <a:uFill>
                  <a:solidFill>
                    <a:srgbClr val="0000ED"/>
                  </a:solidFill>
                </a:uFill>
                <a:latin typeface="Times New Roman"/>
                <a:cs typeface="Times New Roman"/>
                <a:hlinkClick r:id="rId2" action="ppaction://hlinksldjump"/>
              </a:rPr>
              <a:t>Figure</a:t>
            </a:r>
            <a:r>
              <a:rPr dirty="0" u="sng" sz="1450" spc="40">
                <a:solidFill>
                  <a:srgbClr val="0000ED"/>
                </a:solidFill>
                <a:uFill>
                  <a:solidFill>
                    <a:srgbClr val="0000ED"/>
                  </a:solidFill>
                </a:uFill>
                <a:latin typeface="Times New Roman"/>
                <a:cs typeface="Times New Roman"/>
                <a:hlinkClick r:id="rId2" action="ppaction://hlinksldjump"/>
              </a:rPr>
              <a:t> </a:t>
            </a:r>
            <a:r>
              <a:rPr dirty="0" u="sng" sz="1450" spc="-5">
                <a:solidFill>
                  <a:srgbClr val="0000ED"/>
                </a:solidFill>
                <a:uFill>
                  <a:solidFill>
                    <a:srgbClr val="0000ED"/>
                  </a:solidFill>
                </a:uFill>
                <a:latin typeface="Times New Roman"/>
                <a:cs typeface="Times New Roman"/>
                <a:hlinkClick r:id="rId2" action="ppaction://hlinksldjump"/>
              </a:rPr>
              <a:t>3.6</a:t>
            </a:r>
            <a:r>
              <a:rPr dirty="0" sz="1450" spc="-5">
                <a:latin typeface="Times New Roman"/>
                <a:cs typeface="Times New Roman"/>
              </a:rPr>
              <a:t>.</a:t>
            </a:r>
            <a:endParaRPr sz="1450">
              <a:latin typeface="Times New Roman"/>
              <a:cs typeface="Times New Roman"/>
            </a:endParaRPr>
          </a:p>
        </p:txBody>
      </p:sp>
      <p:sp>
        <p:nvSpPr>
          <p:cNvPr id="22" name="object 22"/>
          <p:cNvSpPr/>
          <p:nvPr/>
        </p:nvSpPr>
        <p:spPr>
          <a:xfrm>
            <a:off x="1636407" y="1591449"/>
            <a:ext cx="4287189" cy="2176818"/>
          </a:xfrm>
          <a:prstGeom prst="rect">
            <a:avLst/>
          </a:prstGeom>
          <a:blipFill>
            <a:blip r:embed="rId3" cstate="print"/>
            <a:stretch>
              <a:fillRect/>
            </a:stretch>
          </a:blipFill>
        </p:spPr>
        <p:txBody>
          <a:bodyPr wrap="square" lIns="0" tIns="0" rIns="0" bIns="0" rtlCol="0"/>
          <a:lstStyle/>
          <a:p/>
        </p:txBody>
      </p:sp>
      <p:sp>
        <p:nvSpPr>
          <p:cNvPr id="23" name="object 23"/>
          <p:cNvSpPr txBox="1"/>
          <p:nvPr/>
        </p:nvSpPr>
        <p:spPr>
          <a:xfrm>
            <a:off x="444494" y="3728125"/>
            <a:ext cx="6619240" cy="6290945"/>
          </a:xfrm>
          <a:prstGeom prst="rect">
            <a:avLst/>
          </a:prstGeom>
        </p:spPr>
        <p:txBody>
          <a:bodyPr wrap="square" lIns="0" tIns="111760" rIns="0" bIns="0" rtlCol="0" vert="horz">
            <a:spAutoFit/>
          </a:bodyPr>
          <a:lstStyle/>
          <a:p>
            <a:pPr marL="716915">
              <a:lnSpc>
                <a:spcPct val="100000"/>
              </a:lnSpc>
              <a:spcBef>
                <a:spcPts val="880"/>
              </a:spcBef>
            </a:pPr>
            <a:r>
              <a:rPr dirty="0" sz="1450" spc="-15" b="1">
                <a:solidFill>
                  <a:srgbClr val="666666"/>
                </a:solidFill>
                <a:latin typeface="Times New Roman"/>
                <a:cs typeface="Times New Roman"/>
              </a:rPr>
              <a:t>FIGURE </a:t>
            </a:r>
            <a:r>
              <a:rPr dirty="0" sz="1450" spc="-5" b="1">
                <a:solidFill>
                  <a:srgbClr val="666666"/>
                </a:solidFill>
                <a:latin typeface="Times New Roman"/>
                <a:cs typeface="Times New Roman"/>
              </a:rPr>
              <a:t>3.6 </a:t>
            </a:r>
            <a:r>
              <a:rPr dirty="0" sz="1450" spc="-10">
                <a:latin typeface="Times New Roman"/>
                <a:cs typeface="Times New Roman"/>
              </a:rPr>
              <a:t>Calling </a:t>
            </a:r>
            <a:r>
              <a:rPr dirty="0" sz="1450" spc="-15">
                <a:latin typeface="Courier New"/>
                <a:cs typeface="Courier New"/>
              </a:rPr>
              <a:t>String</a:t>
            </a:r>
            <a:r>
              <a:rPr dirty="0" sz="1450" spc="-445">
                <a:latin typeface="Courier New"/>
                <a:cs typeface="Courier New"/>
              </a:rPr>
              <a:t> </a:t>
            </a:r>
            <a:r>
              <a:rPr dirty="0" sz="1450" spc="-10">
                <a:latin typeface="Times New Roman"/>
                <a:cs typeface="Times New Roman"/>
              </a:rPr>
              <a:t>methods to learn more about that string.</a:t>
            </a:r>
            <a:endParaRPr sz="1450">
              <a:latin typeface="Times New Roman"/>
              <a:cs typeface="Times New Roman"/>
            </a:endParaRPr>
          </a:p>
          <a:p>
            <a:pPr marL="12700" marR="41910">
              <a:lnSpc>
                <a:spcPct val="103499"/>
              </a:lnSpc>
              <a:spcBef>
                <a:spcPts val="720"/>
              </a:spcBef>
            </a:pPr>
            <a:r>
              <a:rPr dirty="0" sz="1450" spc="-10">
                <a:latin typeface="Times New Roman"/>
                <a:cs typeface="Times New Roman"/>
              </a:rPr>
              <a:t>The first part </a:t>
            </a:r>
            <a:r>
              <a:rPr dirty="0" sz="1450" spc="-5">
                <a:latin typeface="Times New Roman"/>
                <a:cs typeface="Times New Roman"/>
              </a:rPr>
              <a:t>of </a:t>
            </a:r>
            <a:r>
              <a:rPr dirty="0" sz="1450" spc="-10">
                <a:latin typeface="Times New Roman"/>
                <a:cs typeface="Times New Roman"/>
              </a:rPr>
              <a:t>this program declares two variables (</a:t>
            </a:r>
            <a:r>
              <a:rPr dirty="0" sz="1450" spc="-10">
                <a:latin typeface="Courier New"/>
                <a:cs typeface="Courier New"/>
              </a:rPr>
              <a:t>str1</a:t>
            </a:r>
            <a:r>
              <a:rPr dirty="0" sz="1450" spc="-385">
                <a:latin typeface="Courier New"/>
                <a:cs typeface="Courier New"/>
              </a:rPr>
              <a:t> </a:t>
            </a:r>
            <a:r>
              <a:rPr dirty="0" sz="1450" spc="-10">
                <a:latin typeface="Times New Roman"/>
                <a:cs typeface="Times New Roman"/>
              </a:rPr>
              <a:t>and </a:t>
            </a:r>
            <a:r>
              <a:rPr dirty="0" sz="1450" spc="-10">
                <a:latin typeface="Courier New"/>
                <a:cs typeface="Courier New"/>
              </a:rPr>
              <a:t>str2</a:t>
            </a:r>
            <a:r>
              <a:rPr dirty="0" sz="1450" spc="-10">
                <a:latin typeface="Times New Roman"/>
                <a:cs typeface="Times New Roman"/>
              </a:rPr>
              <a:t>), assigns the literal  </a:t>
            </a:r>
            <a:r>
              <a:rPr dirty="0" sz="1450" spc="-30">
                <a:latin typeface="Times New Roman"/>
                <a:cs typeface="Times New Roman"/>
              </a:rPr>
              <a:t>“Boy, </a:t>
            </a:r>
            <a:r>
              <a:rPr dirty="0" sz="1450" spc="-10">
                <a:latin typeface="Times New Roman"/>
                <a:cs typeface="Times New Roman"/>
              </a:rPr>
              <a:t>that escalated </a:t>
            </a:r>
            <a:r>
              <a:rPr dirty="0" sz="1450" spc="-20">
                <a:latin typeface="Times New Roman"/>
                <a:cs typeface="Times New Roman"/>
              </a:rPr>
              <a:t>quickly.” </a:t>
            </a:r>
            <a:r>
              <a:rPr dirty="0" sz="1450" spc="-10">
                <a:latin typeface="Times New Roman"/>
                <a:cs typeface="Times New Roman"/>
              </a:rPr>
              <a:t>to </a:t>
            </a:r>
            <a:r>
              <a:rPr dirty="0" sz="1450" spc="-10">
                <a:latin typeface="Courier New"/>
                <a:cs typeface="Courier New"/>
              </a:rPr>
              <a:t>str1</a:t>
            </a:r>
            <a:r>
              <a:rPr dirty="0" sz="1450" spc="-10">
                <a:latin typeface="Times New Roman"/>
                <a:cs typeface="Times New Roman"/>
              </a:rPr>
              <a:t>, and then assigns that value to </a:t>
            </a:r>
            <a:r>
              <a:rPr dirty="0" sz="1450" spc="-10">
                <a:latin typeface="Courier New"/>
                <a:cs typeface="Courier New"/>
              </a:rPr>
              <a:t>str2 </a:t>
            </a:r>
            <a:r>
              <a:rPr dirty="0" sz="1450" spc="-10">
                <a:latin typeface="Times New Roman"/>
                <a:cs typeface="Times New Roman"/>
              </a:rPr>
              <a:t>(lines 5–7).  As you learned </a:t>
            </a:r>
            <a:r>
              <a:rPr dirty="0" sz="1450" spc="-15">
                <a:latin typeface="Times New Roman"/>
                <a:cs typeface="Times New Roman"/>
              </a:rPr>
              <a:t>earlier, </a:t>
            </a:r>
            <a:r>
              <a:rPr dirty="0" sz="1450" spc="-10">
                <a:latin typeface="Courier New"/>
                <a:cs typeface="Courier New"/>
              </a:rPr>
              <a:t>str1 </a:t>
            </a:r>
            <a:r>
              <a:rPr dirty="0" sz="1450" spc="-10">
                <a:latin typeface="Times New Roman"/>
                <a:cs typeface="Times New Roman"/>
              </a:rPr>
              <a:t>and </a:t>
            </a:r>
            <a:r>
              <a:rPr dirty="0" sz="1450" spc="-10">
                <a:latin typeface="Courier New"/>
                <a:cs typeface="Courier New"/>
              </a:rPr>
              <a:t>str2 </a:t>
            </a:r>
            <a:r>
              <a:rPr dirty="0" sz="1450" spc="-10">
                <a:latin typeface="Times New Roman"/>
                <a:cs typeface="Times New Roman"/>
              </a:rPr>
              <a:t>now point to the same object, and the equality  test at line </a:t>
            </a:r>
            <a:r>
              <a:rPr dirty="0" sz="1450" spc="-35">
                <a:latin typeface="Times New Roman"/>
                <a:cs typeface="Times New Roman"/>
              </a:rPr>
              <a:t>11 </a:t>
            </a:r>
            <a:r>
              <a:rPr dirty="0" sz="1450" spc="-10">
                <a:latin typeface="Times New Roman"/>
                <a:cs typeface="Times New Roman"/>
              </a:rPr>
              <a:t>proves</a:t>
            </a:r>
            <a:r>
              <a:rPr dirty="0" sz="1450" spc="35">
                <a:latin typeface="Times New Roman"/>
                <a:cs typeface="Times New Roman"/>
              </a:rPr>
              <a:t> </a:t>
            </a:r>
            <a:r>
              <a:rPr dirty="0" sz="1450" spc="-10">
                <a:latin typeface="Times New Roman"/>
                <a:cs typeface="Times New Roman"/>
              </a:rPr>
              <a:t>that.</a:t>
            </a:r>
            <a:endParaRPr sz="1450">
              <a:latin typeface="Times New Roman"/>
              <a:cs typeface="Times New Roman"/>
            </a:endParaRPr>
          </a:p>
          <a:p>
            <a:pPr marL="12700" marR="98425">
              <a:lnSpc>
                <a:spcPct val="103499"/>
              </a:lnSpc>
              <a:spcBef>
                <a:spcPts val="575"/>
              </a:spcBef>
            </a:pPr>
            <a:r>
              <a:rPr dirty="0" sz="1450" spc="-10">
                <a:latin typeface="Times New Roman"/>
                <a:cs typeface="Times New Roman"/>
              </a:rPr>
              <a:t>In the second part </a:t>
            </a:r>
            <a:r>
              <a:rPr dirty="0" sz="1450" spc="-5">
                <a:latin typeface="Times New Roman"/>
                <a:cs typeface="Times New Roman"/>
              </a:rPr>
              <a:t>of </a:t>
            </a:r>
            <a:r>
              <a:rPr dirty="0" sz="1450" spc="-10">
                <a:latin typeface="Times New Roman"/>
                <a:cs typeface="Times New Roman"/>
              </a:rPr>
              <a:t>this program, you create </a:t>
            </a:r>
            <a:r>
              <a:rPr dirty="0" sz="1450" spc="-5">
                <a:latin typeface="Times New Roman"/>
                <a:cs typeface="Times New Roman"/>
              </a:rPr>
              <a:t>a </a:t>
            </a:r>
            <a:r>
              <a:rPr dirty="0" sz="1450" spc="-10">
                <a:latin typeface="Times New Roman"/>
                <a:cs typeface="Times New Roman"/>
              </a:rPr>
              <a:t>new </a:t>
            </a:r>
            <a:r>
              <a:rPr dirty="0" sz="1450" spc="-15">
                <a:latin typeface="Courier New"/>
                <a:cs typeface="Courier New"/>
              </a:rPr>
              <a:t>String</a:t>
            </a:r>
            <a:r>
              <a:rPr dirty="0" sz="1450" spc="-350">
                <a:latin typeface="Courier New"/>
                <a:cs typeface="Courier New"/>
              </a:rPr>
              <a:t> </a:t>
            </a:r>
            <a:r>
              <a:rPr dirty="0" sz="1450" spc="-10">
                <a:latin typeface="Times New Roman"/>
                <a:cs typeface="Times New Roman"/>
              </a:rPr>
              <a:t>object with the same value  as</a:t>
            </a:r>
            <a:r>
              <a:rPr dirty="0" sz="1450" spc="-5">
                <a:latin typeface="Times New Roman"/>
                <a:cs typeface="Times New Roman"/>
              </a:rPr>
              <a:t> </a:t>
            </a:r>
            <a:r>
              <a:rPr dirty="0" sz="1450" spc="-10">
                <a:latin typeface="Courier New"/>
                <a:cs typeface="Courier New"/>
              </a:rPr>
              <a:t>str1</a:t>
            </a:r>
            <a:r>
              <a:rPr dirty="0" sz="1450" spc="-515">
                <a:latin typeface="Courier New"/>
                <a:cs typeface="Courier New"/>
              </a:rPr>
              <a:t> </a:t>
            </a:r>
            <a:r>
              <a:rPr dirty="0" sz="1450" spc="-10">
                <a:latin typeface="Times New Roman"/>
                <a:cs typeface="Times New Roman"/>
              </a:rPr>
              <a:t>and</a:t>
            </a:r>
            <a:r>
              <a:rPr dirty="0" sz="1450" spc="-5">
                <a:latin typeface="Times New Roman"/>
                <a:cs typeface="Times New Roman"/>
              </a:rPr>
              <a:t> </a:t>
            </a:r>
            <a:r>
              <a:rPr dirty="0" sz="1450" spc="-10">
                <a:latin typeface="Times New Roman"/>
                <a:cs typeface="Times New Roman"/>
              </a:rPr>
              <a:t>assign</a:t>
            </a:r>
            <a:r>
              <a:rPr dirty="0" sz="1450" spc="-5">
                <a:latin typeface="Times New Roman"/>
                <a:cs typeface="Times New Roman"/>
              </a:rPr>
              <a:t> </a:t>
            </a:r>
            <a:r>
              <a:rPr dirty="0" sz="1450" spc="-10">
                <a:latin typeface="Courier New"/>
                <a:cs typeface="Courier New"/>
              </a:rPr>
              <a:t>str2</a:t>
            </a:r>
            <a:r>
              <a:rPr dirty="0" sz="1450" spc="-515">
                <a:latin typeface="Courier New"/>
                <a:cs typeface="Courier New"/>
              </a:rPr>
              <a:t> </a:t>
            </a:r>
            <a:r>
              <a:rPr dirty="0" sz="1450" spc="-10">
                <a:latin typeface="Times New Roman"/>
                <a:cs typeface="Times New Roman"/>
              </a:rPr>
              <a:t>to</a:t>
            </a:r>
            <a:r>
              <a:rPr dirty="0" sz="1450" spc="-5">
                <a:latin typeface="Times New Roman"/>
                <a:cs typeface="Times New Roman"/>
              </a:rPr>
              <a:t> </a:t>
            </a:r>
            <a:r>
              <a:rPr dirty="0" sz="1450" spc="-10">
                <a:latin typeface="Times New Roman"/>
                <a:cs typeface="Times New Roman"/>
              </a:rPr>
              <a:t>that</a:t>
            </a:r>
            <a:r>
              <a:rPr dirty="0" sz="1450" spc="-5">
                <a:latin typeface="Times New Roman"/>
                <a:cs typeface="Times New Roman"/>
              </a:rPr>
              <a:t> </a:t>
            </a:r>
            <a:r>
              <a:rPr dirty="0" sz="1450" spc="-10">
                <a:latin typeface="Times New Roman"/>
                <a:cs typeface="Times New Roman"/>
              </a:rPr>
              <a:t>new</a:t>
            </a:r>
            <a:r>
              <a:rPr dirty="0" sz="1450" spc="-5">
                <a:latin typeface="Times New Roman"/>
                <a:cs typeface="Times New Roman"/>
              </a:rPr>
              <a:t> </a:t>
            </a:r>
            <a:r>
              <a:rPr dirty="0" sz="1450" spc="-15">
                <a:latin typeface="Courier New"/>
                <a:cs typeface="Courier New"/>
              </a:rPr>
              <a:t>String</a:t>
            </a:r>
            <a:r>
              <a:rPr dirty="0" sz="1450" spc="-515">
                <a:latin typeface="Courier New"/>
                <a:cs typeface="Courier New"/>
              </a:rPr>
              <a:t> </a:t>
            </a:r>
            <a:r>
              <a:rPr dirty="0" sz="1450" spc="-10">
                <a:latin typeface="Times New Roman"/>
                <a:cs typeface="Times New Roman"/>
              </a:rPr>
              <a:t>object.</a:t>
            </a:r>
            <a:endParaRPr sz="1450">
              <a:latin typeface="Times New Roman"/>
              <a:cs typeface="Times New Roman"/>
            </a:endParaRPr>
          </a:p>
          <a:p>
            <a:pPr marL="12700" marR="5080">
              <a:lnSpc>
                <a:spcPct val="101400"/>
              </a:lnSpc>
              <a:spcBef>
                <a:spcPts val="760"/>
              </a:spcBef>
            </a:pPr>
            <a:r>
              <a:rPr dirty="0" sz="1450" spc="-10">
                <a:latin typeface="Times New Roman"/>
                <a:cs typeface="Times New Roman"/>
              </a:rPr>
              <a:t>Now you have two </a:t>
            </a:r>
            <a:r>
              <a:rPr dirty="0" sz="1450" spc="-15">
                <a:latin typeface="Times New Roman"/>
                <a:cs typeface="Times New Roman"/>
              </a:rPr>
              <a:t>different </a:t>
            </a:r>
            <a:r>
              <a:rPr dirty="0" sz="1450" spc="-10">
                <a:latin typeface="Times New Roman"/>
                <a:cs typeface="Times New Roman"/>
              </a:rPr>
              <a:t>string objects in </a:t>
            </a:r>
            <a:r>
              <a:rPr dirty="0" sz="1450" spc="-10">
                <a:latin typeface="Courier New"/>
                <a:cs typeface="Courier New"/>
              </a:rPr>
              <a:t>str1 </a:t>
            </a:r>
            <a:r>
              <a:rPr dirty="0" sz="1450" spc="-10">
                <a:latin typeface="Times New Roman"/>
                <a:cs typeface="Times New Roman"/>
              </a:rPr>
              <a:t>and </a:t>
            </a:r>
            <a:r>
              <a:rPr dirty="0" sz="1450" spc="-10">
                <a:latin typeface="Courier New"/>
                <a:cs typeface="Courier New"/>
              </a:rPr>
              <a:t>str2</a:t>
            </a:r>
            <a:r>
              <a:rPr dirty="0" sz="1450" spc="-10">
                <a:latin typeface="Times New Roman"/>
                <a:cs typeface="Times New Roman"/>
              </a:rPr>
              <a:t>, both with the same value.  </a:t>
            </a:r>
            <a:r>
              <a:rPr dirty="0" sz="1450" spc="-25">
                <a:latin typeface="Times New Roman"/>
                <a:cs typeface="Times New Roman"/>
              </a:rPr>
              <a:t>Testing </a:t>
            </a:r>
            <a:r>
              <a:rPr dirty="0" sz="1450" spc="-10">
                <a:latin typeface="Times New Roman"/>
                <a:cs typeface="Times New Roman"/>
              </a:rPr>
              <a:t>them to see whether they’re the same object by using the == operator returns the  expected answer: </a:t>
            </a:r>
            <a:r>
              <a:rPr dirty="0" sz="1450" spc="-15">
                <a:latin typeface="Courier New"/>
                <a:cs typeface="Courier New"/>
              </a:rPr>
              <a:t>false</a:t>
            </a:r>
            <a:r>
              <a:rPr dirty="0" sz="1450" spc="-335">
                <a:latin typeface="Courier New"/>
                <a:cs typeface="Courier New"/>
              </a:rPr>
              <a:t> </a:t>
            </a:r>
            <a:r>
              <a:rPr dirty="0" sz="1450" spc="-10">
                <a:latin typeface="Times New Roman"/>
                <a:cs typeface="Times New Roman"/>
              </a:rPr>
              <a:t>(line 17). They are </a:t>
            </a:r>
            <a:r>
              <a:rPr dirty="0" sz="1450" spc="-5">
                <a:latin typeface="Times New Roman"/>
                <a:cs typeface="Times New Roman"/>
              </a:rPr>
              <a:t>not </a:t>
            </a:r>
            <a:r>
              <a:rPr dirty="0" sz="1450" spc="-10">
                <a:latin typeface="Times New Roman"/>
                <a:cs typeface="Times New Roman"/>
              </a:rPr>
              <a:t>the same object in </a:t>
            </a:r>
            <a:r>
              <a:rPr dirty="0" sz="1450" spc="-25">
                <a:latin typeface="Times New Roman"/>
                <a:cs typeface="Times New Roman"/>
              </a:rPr>
              <a:t>memory. Testing </a:t>
            </a:r>
            <a:r>
              <a:rPr dirty="0" sz="1450" spc="-10">
                <a:latin typeface="Times New Roman"/>
                <a:cs typeface="Times New Roman"/>
              </a:rPr>
              <a:t>them  using the </a:t>
            </a:r>
            <a:r>
              <a:rPr dirty="0" sz="1450" spc="-15">
                <a:latin typeface="Courier New"/>
                <a:cs typeface="Courier New"/>
              </a:rPr>
              <a:t>equals() </a:t>
            </a:r>
            <a:r>
              <a:rPr dirty="0" sz="1450" spc="-10">
                <a:latin typeface="Times New Roman"/>
                <a:cs typeface="Times New Roman"/>
              </a:rPr>
              <a:t>method in line 18 also returns the expected answer </a:t>
            </a:r>
            <a:r>
              <a:rPr dirty="0" sz="1450" spc="-5">
                <a:latin typeface="Times New Roman"/>
                <a:cs typeface="Times New Roman"/>
              </a:rPr>
              <a:t>of </a:t>
            </a:r>
            <a:r>
              <a:rPr dirty="0" sz="1450" spc="-10">
                <a:latin typeface="Courier New"/>
                <a:cs typeface="Courier New"/>
              </a:rPr>
              <a:t>true</a:t>
            </a:r>
            <a:r>
              <a:rPr dirty="0" sz="1450" spc="-10">
                <a:latin typeface="Times New Roman"/>
                <a:cs typeface="Times New Roman"/>
              </a:rPr>
              <a:t>, which  shows they have the same</a:t>
            </a:r>
            <a:r>
              <a:rPr dirty="0" sz="1450" spc="10">
                <a:latin typeface="Times New Roman"/>
                <a:cs typeface="Times New Roman"/>
              </a:rPr>
              <a:t> </a:t>
            </a:r>
            <a:r>
              <a:rPr dirty="0" sz="1450" spc="-10">
                <a:latin typeface="Times New Roman"/>
                <a:cs typeface="Times New Roman"/>
              </a:rPr>
              <a:t>value.</a:t>
            </a:r>
            <a:endParaRPr sz="1450">
              <a:latin typeface="Times New Roman"/>
              <a:cs typeface="Times New Roman"/>
            </a:endParaRPr>
          </a:p>
          <a:p>
            <a:pPr>
              <a:lnSpc>
                <a:spcPct val="100000"/>
              </a:lnSpc>
              <a:spcBef>
                <a:spcPts val="30"/>
              </a:spcBef>
            </a:pPr>
            <a:endParaRPr sz="1400">
              <a:latin typeface="Times New Roman"/>
              <a:cs typeface="Times New Roman"/>
            </a:endParaRPr>
          </a:p>
          <a:p>
            <a:pPr marL="131445">
              <a:lnSpc>
                <a:spcPct val="100000"/>
              </a:lnSpc>
              <a:spcBef>
                <a:spcPts val="5"/>
              </a:spcBef>
            </a:pPr>
            <a:r>
              <a:rPr dirty="0" sz="1450" spc="-10" b="1">
                <a:solidFill>
                  <a:srgbClr val="57595B"/>
                </a:solidFill>
                <a:latin typeface="Times New Roman"/>
                <a:cs typeface="Times New Roman"/>
              </a:rPr>
              <a:t>Note</a:t>
            </a:r>
            <a:endParaRPr sz="1450">
              <a:latin typeface="Times New Roman"/>
              <a:cs typeface="Times New Roman"/>
            </a:endParaRPr>
          </a:p>
          <a:p>
            <a:pPr marL="259079" marR="196215">
              <a:lnSpc>
                <a:spcPct val="101400"/>
              </a:lnSpc>
              <a:spcBef>
                <a:spcPts val="610"/>
              </a:spcBef>
            </a:pPr>
            <a:r>
              <a:rPr dirty="0" sz="1450" spc="-10">
                <a:latin typeface="Times New Roman"/>
                <a:cs typeface="Times New Roman"/>
              </a:rPr>
              <a:t>Why </a:t>
            </a:r>
            <a:r>
              <a:rPr dirty="0" sz="1450" spc="-15">
                <a:latin typeface="Times New Roman"/>
                <a:cs typeface="Times New Roman"/>
              </a:rPr>
              <a:t>can’t </a:t>
            </a:r>
            <a:r>
              <a:rPr dirty="0" sz="1450" spc="-10">
                <a:latin typeface="Times New Roman"/>
                <a:cs typeface="Times New Roman"/>
              </a:rPr>
              <a:t>you just use another literal when you change </a:t>
            </a:r>
            <a:r>
              <a:rPr dirty="0" sz="1450" spc="-10">
                <a:latin typeface="Courier New"/>
                <a:cs typeface="Courier New"/>
              </a:rPr>
              <a:t>str2</a:t>
            </a:r>
            <a:r>
              <a:rPr dirty="0" sz="1450" spc="-10">
                <a:latin typeface="Times New Roman"/>
                <a:cs typeface="Times New Roman"/>
              </a:rPr>
              <a:t>, instead </a:t>
            </a:r>
            <a:r>
              <a:rPr dirty="0" sz="1450" spc="-5">
                <a:latin typeface="Times New Roman"/>
                <a:cs typeface="Times New Roman"/>
              </a:rPr>
              <a:t>of </a:t>
            </a:r>
            <a:r>
              <a:rPr dirty="0" sz="1450" spc="-10">
                <a:latin typeface="Times New Roman"/>
                <a:cs typeface="Times New Roman"/>
              </a:rPr>
              <a:t>using  </a:t>
            </a:r>
            <a:r>
              <a:rPr dirty="0" sz="1450" spc="-10">
                <a:latin typeface="Courier New"/>
                <a:cs typeface="Courier New"/>
              </a:rPr>
              <a:t>new</a:t>
            </a:r>
            <a:r>
              <a:rPr dirty="0" sz="1450" spc="-10">
                <a:latin typeface="Times New Roman"/>
                <a:cs typeface="Times New Roman"/>
              </a:rPr>
              <a:t>? String literals are optimized in Java. If you create </a:t>
            </a:r>
            <a:r>
              <a:rPr dirty="0" sz="1450" spc="-5">
                <a:latin typeface="Times New Roman"/>
                <a:cs typeface="Times New Roman"/>
              </a:rPr>
              <a:t>a </a:t>
            </a:r>
            <a:r>
              <a:rPr dirty="0" sz="1450" spc="-10">
                <a:latin typeface="Times New Roman"/>
                <a:cs typeface="Times New Roman"/>
              </a:rPr>
              <a:t>string using </a:t>
            </a:r>
            <a:r>
              <a:rPr dirty="0" sz="1450" spc="-5">
                <a:latin typeface="Times New Roman"/>
                <a:cs typeface="Times New Roman"/>
              </a:rPr>
              <a:t>a </a:t>
            </a:r>
            <a:r>
              <a:rPr dirty="0" sz="1450" spc="-10">
                <a:latin typeface="Times New Roman"/>
                <a:cs typeface="Times New Roman"/>
              </a:rPr>
              <a:t>literal and  then use another literal with the same characters, Java gives you back the first  </a:t>
            </a:r>
            <a:r>
              <a:rPr dirty="0" sz="1450" spc="-15">
                <a:latin typeface="Courier New"/>
                <a:cs typeface="Courier New"/>
              </a:rPr>
              <a:t>String</a:t>
            </a:r>
            <a:r>
              <a:rPr dirty="0" sz="1450" spc="-375">
                <a:latin typeface="Courier New"/>
                <a:cs typeface="Courier New"/>
              </a:rPr>
              <a:t> </a:t>
            </a:r>
            <a:r>
              <a:rPr dirty="0" sz="1450" spc="-10">
                <a:latin typeface="Times New Roman"/>
                <a:cs typeface="Times New Roman"/>
              </a:rPr>
              <a:t>object. Both strings are the same object; you have to go </a:t>
            </a:r>
            <a:r>
              <a:rPr dirty="0" sz="1450" spc="-5">
                <a:latin typeface="Times New Roman"/>
                <a:cs typeface="Times New Roman"/>
              </a:rPr>
              <a:t>out of your </a:t>
            </a:r>
            <a:r>
              <a:rPr dirty="0" sz="1450" spc="-10">
                <a:latin typeface="Times New Roman"/>
                <a:cs typeface="Times New Roman"/>
              </a:rPr>
              <a:t>way to  create two separate</a:t>
            </a:r>
            <a:r>
              <a:rPr dirty="0" sz="1450">
                <a:latin typeface="Times New Roman"/>
                <a:cs typeface="Times New Roman"/>
              </a:rPr>
              <a:t> </a:t>
            </a:r>
            <a:r>
              <a:rPr dirty="0" sz="1450" spc="-10">
                <a:latin typeface="Times New Roman"/>
                <a:cs typeface="Times New Roman"/>
              </a:rPr>
              <a:t>objects.</a:t>
            </a:r>
            <a:endParaRPr sz="1450">
              <a:latin typeface="Times New Roman"/>
              <a:cs typeface="Times New Roman"/>
            </a:endParaRPr>
          </a:p>
          <a:p>
            <a:pPr>
              <a:lnSpc>
                <a:spcPct val="100000"/>
              </a:lnSpc>
              <a:spcBef>
                <a:spcPts val="25"/>
              </a:spcBef>
            </a:pPr>
            <a:endParaRPr sz="2050">
              <a:latin typeface="Times New Roman"/>
              <a:cs typeface="Times New Roman"/>
            </a:endParaRPr>
          </a:p>
          <a:p>
            <a:pPr marL="12700">
              <a:lnSpc>
                <a:spcPct val="100000"/>
              </a:lnSpc>
            </a:pPr>
            <a:r>
              <a:rPr dirty="0" sz="1650" spc="-5" b="1">
                <a:latin typeface="Times New Roman"/>
                <a:cs typeface="Times New Roman"/>
              </a:rPr>
              <a:t>Determining the </a:t>
            </a:r>
            <a:r>
              <a:rPr dirty="0" sz="1650" b="1">
                <a:latin typeface="Times New Roman"/>
                <a:cs typeface="Times New Roman"/>
              </a:rPr>
              <a:t>Class of an</a:t>
            </a:r>
            <a:r>
              <a:rPr dirty="0" sz="1650" spc="5" b="1">
                <a:latin typeface="Times New Roman"/>
                <a:cs typeface="Times New Roman"/>
              </a:rPr>
              <a:t> </a:t>
            </a:r>
            <a:r>
              <a:rPr dirty="0" sz="1650" spc="-5" b="1">
                <a:latin typeface="Times New Roman"/>
                <a:cs typeface="Times New Roman"/>
              </a:rPr>
              <a:t>Object</a:t>
            </a:r>
            <a:endParaRPr sz="1650">
              <a:latin typeface="Times New Roman"/>
              <a:cs typeface="Times New Roman"/>
            </a:endParaRPr>
          </a:p>
          <a:p>
            <a:pPr marL="12700" marR="202565">
              <a:lnSpc>
                <a:spcPts val="1660"/>
              </a:lnSpc>
              <a:spcBef>
                <a:spcPts val="790"/>
              </a:spcBef>
            </a:pPr>
            <a:r>
              <a:rPr dirty="0" sz="1450" spc="-40">
                <a:latin typeface="Times New Roman"/>
                <a:cs typeface="Times New Roman"/>
              </a:rPr>
              <a:t>Want </a:t>
            </a:r>
            <a:r>
              <a:rPr dirty="0" sz="1450" spc="-10">
                <a:latin typeface="Times New Roman"/>
                <a:cs typeface="Times New Roman"/>
              </a:rPr>
              <a:t>to find </a:t>
            </a:r>
            <a:r>
              <a:rPr dirty="0" sz="1450" spc="-5">
                <a:latin typeface="Times New Roman"/>
                <a:cs typeface="Times New Roman"/>
              </a:rPr>
              <a:t>out </a:t>
            </a:r>
            <a:r>
              <a:rPr dirty="0" sz="1450" spc="-10">
                <a:latin typeface="Times New Roman"/>
                <a:cs typeface="Times New Roman"/>
              </a:rPr>
              <a:t>the name </a:t>
            </a:r>
            <a:r>
              <a:rPr dirty="0" sz="1450" spc="-5">
                <a:latin typeface="Times New Roman"/>
                <a:cs typeface="Times New Roman"/>
              </a:rPr>
              <a:t>of </a:t>
            </a:r>
            <a:r>
              <a:rPr dirty="0" sz="1450" spc="-10">
                <a:latin typeface="Times New Roman"/>
                <a:cs typeface="Times New Roman"/>
              </a:rPr>
              <a:t>an </a:t>
            </a:r>
            <a:r>
              <a:rPr dirty="0" sz="1450" spc="-20">
                <a:latin typeface="Times New Roman"/>
                <a:cs typeface="Times New Roman"/>
              </a:rPr>
              <a:t>object’s </a:t>
            </a:r>
            <a:r>
              <a:rPr dirty="0" sz="1450" spc="-10">
                <a:latin typeface="Times New Roman"/>
                <a:cs typeface="Times New Roman"/>
              </a:rPr>
              <a:t>class? </a:t>
            </a:r>
            <a:r>
              <a:rPr dirty="0" sz="1450" spc="-25">
                <a:latin typeface="Times New Roman"/>
                <a:cs typeface="Times New Roman"/>
              </a:rPr>
              <a:t>Here’s </a:t>
            </a:r>
            <a:r>
              <a:rPr dirty="0" sz="1450" spc="-10">
                <a:latin typeface="Times New Roman"/>
                <a:cs typeface="Times New Roman"/>
              </a:rPr>
              <a:t>how for an object assigned to the  variable </a:t>
            </a:r>
            <a:r>
              <a:rPr dirty="0" sz="1450" spc="-10">
                <a:latin typeface="Courier New"/>
                <a:cs typeface="Courier New"/>
              </a:rPr>
              <a:t>key</a:t>
            </a:r>
            <a:r>
              <a:rPr dirty="0" sz="1450" spc="-10">
                <a:latin typeface="Times New Roman"/>
                <a:cs typeface="Times New Roman"/>
              </a:rPr>
              <a:t>:</a:t>
            </a:r>
            <a:endParaRPr sz="1450">
              <a:latin typeface="Times New Roman"/>
              <a:cs typeface="Times New Roman"/>
            </a:endParaRPr>
          </a:p>
          <a:p>
            <a:pPr>
              <a:lnSpc>
                <a:spcPct val="100000"/>
              </a:lnSpc>
              <a:spcBef>
                <a:spcPts val="45"/>
              </a:spcBef>
            </a:pPr>
            <a:endParaRPr sz="2200">
              <a:latin typeface="Times New Roman"/>
              <a:cs typeface="Times New Roman"/>
            </a:endParaRPr>
          </a:p>
          <a:p>
            <a:pPr marL="259079">
              <a:lnSpc>
                <a:spcPct val="100000"/>
              </a:lnSpc>
            </a:pPr>
            <a:r>
              <a:rPr dirty="0" sz="1050" spc="10">
                <a:latin typeface="Courier New"/>
                <a:cs typeface="Courier New"/>
              </a:rPr>
              <a:t>String name </a:t>
            </a:r>
            <a:r>
              <a:rPr dirty="0" sz="1050" spc="15">
                <a:latin typeface="Courier New"/>
                <a:cs typeface="Courier New"/>
              </a:rPr>
              <a:t>=</a:t>
            </a:r>
            <a:r>
              <a:rPr dirty="0" sz="1050" spc="25">
                <a:latin typeface="Courier New"/>
                <a:cs typeface="Courier New"/>
              </a:rPr>
              <a:t> </a:t>
            </a:r>
            <a:r>
              <a:rPr dirty="0" sz="1050" spc="10">
                <a:latin typeface="Courier New"/>
                <a:cs typeface="Courier New"/>
              </a:rPr>
              <a:t>key.getClass().getName();</a:t>
            </a:r>
            <a:endParaRPr sz="1050">
              <a:latin typeface="Courier New"/>
              <a:cs typeface="Courier New"/>
            </a:endParaRPr>
          </a:p>
        </p:txBody>
      </p:sp>
      <p:sp>
        <p:nvSpPr>
          <p:cNvPr id="24" name="object 24"/>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r>
              <a:rPr dirty="0"/>
              <a:t>19</a:t>
            </a:r>
            <a:r>
              <a:rPr dirty="0"/>
              <a:t> of</a:t>
            </a:r>
            <a:r>
              <a:rPr dirty="0" spc="-90"/>
              <a:t> </a:t>
            </a:r>
            <a:r>
              <a:rPr dirty="0"/>
              <a:t>22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r>
              <a:rPr dirty="0"/>
              <a:t>20</a:t>
            </a:r>
            <a:r>
              <a:rPr dirty="0"/>
              <a:t> of</a:t>
            </a:r>
            <a:r>
              <a:rPr dirty="0" spc="-90"/>
              <a:t> </a:t>
            </a:r>
            <a:r>
              <a:rPr dirty="0"/>
              <a:t>22</a:t>
            </a:r>
          </a:p>
        </p:txBody>
      </p:sp>
      <p:sp>
        <p:nvSpPr>
          <p:cNvPr id="2" name="object 2"/>
          <p:cNvSpPr txBox="1"/>
          <p:nvPr/>
        </p:nvSpPr>
        <p:spPr>
          <a:xfrm>
            <a:off x="444502" y="417184"/>
            <a:ext cx="6657975" cy="9720580"/>
          </a:xfrm>
          <a:prstGeom prst="rect">
            <a:avLst/>
          </a:prstGeom>
        </p:spPr>
        <p:txBody>
          <a:bodyPr wrap="square" lIns="0" tIns="3810" rIns="0" bIns="0" rtlCol="0" vert="horz">
            <a:spAutoFit/>
          </a:bodyPr>
          <a:lstStyle/>
          <a:p>
            <a:pPr marL="12700" marR="106045">
              <a:lnSpc>
                <a:spcPct val="103499"/>
              </a:lnSpc>
              <a:spcBef>
                <a:spcPts val="30"/>
              </a:spcBef>
            </a:pP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getClass()</a:t>
            </a:r>
            <a:r>
              <a:rPr dirty="0" sz="1450" spc="-509">
                <a:latin typeface="Courier New"/>
                <a:cs typeface="Courier New"/>
              </a:rPr>
              <a:t> </a:t>
            </a:r>
            <a:r>
              <a:rPr dirty="0" sz="1450" spc="-10">
                <a:latin typeface="Times New Roman"/>
                <a:cs typeface="Times New Roman"/>
              </a:rPr>
              <a:t>method</a:t>
            </a:r>
            <a:r>
              <a:rPr dirty="0" sz="1450">
                <a:latin typeface="Times New Roman"/>
                <a:cs typeface="Times New Roman"/>
              </a:rPr>
              <a:t> </a:t>
            </a:r>
            <a:r>
              <a:rPr dirty="0" sz="1450" spc="-10">
                <a:latin typeface="Times New Roman"/>
                <a:cs typeface="Times New Roman"/>
              </a:rPr>
              <a:t>is</a:t>
            </a:r>
            <a:r>
              <a:rPr dirty="0" sz="1450" spc="5">
                <a:latin typeface="Times New Roman"/>
                <a:cs typeface="Times New Roman"/>
              </a:rPr>
              <a:t> </a:t>
            </a:r>
            <a:r>
              <a:rPr dirty="0" sz="1450" spc="-10">
                <a:latin typeface="Times New Roman"/>
                <a:cs typeface="Times New Roman"/>
              </a:rPr>
              <a:t>defined</a:t>
            </a:r>
            <a:r>
              <a:rPr dirty="0" sz="1450">
                <a:latin typeface="Times New Roman"/>
                <a:cs typeface="Times New Roman"/>
              </a:rPr>
              <a:t> </a:t>
            </a:r>
            <a:r>
              <a:rPr dirty="0" sz="1450" spc="-10">
                <a:latin typeface="Times New Roman"/>
                <a:cs typeface="Times New Roman"/>
              </a:rPr>
              <a:t>in</a:t>
            </a:r>
            <a:r>
              <a:rPr dirty="0" sz="1450">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5">
                <a:latin typeface="Courier New"/>
                <a:cs typeface="Courier New"/>
              </a:rPr>
              <a:t>Object</a:t>
            </a:r>
            <a:r>
              <a:rPr dirty="0" sz="1450" spc="-509">
                <a:latin typeface="Courier New"/>
                <a:cs typeface="Courier New"/>
              </a:rPr>
              <a:t> </a:t>
            </a:r>
            <a:r>
              <a:rPr dirty="0" sz="1450" spc="-10">
                <a:latin typeface="Times New Roman"/>
                <a:cs typeface="Times New Roman"/>
              </a:rPr>
              <a:t>class,</a:t>
            </a:r>
            <a:r>
              <a:rPr dirty="0" sz="1450">
                <a:latin typeface="Times New Roman"/>
                <a:cs typeface="Times New Roman"/>
              </a:rPr>
              <a:t> </a:t>
            </a:r>
            <a:r>
              <a:rPr dirty="0" sz="1450" spc="-10">
                <a:latin typeface="Times New Roman"/>
                <a:cs typeface="Times New Roman"/>
              </a:rPr>
              <a:t>so</a:t>
            </a:r>
            <a:r>
              <a:rPr dirty="0" sz="1450">
                <a:latin typeface="Times New Roman"/>
                <a:cs typeface="Times New Roman"/>
              </a:rPr>
              <a:t> </a:t>
            </a:r>
            <a:r>
              <a:rPr dirty="0" sz="1450" spc="-10">
                <a:latin typeface="Times New Roman"/>
                <a:cs typeface="Times New Roman"/>
              </a:rPr>
              <a:t>it</a:t>
            </a:r>
            <a:r>
              <a:rPr dirty="0" sz="1450" spc="5">
                <a:latin typeface="Times New Roman"/>
                <a:cs typeface="Times New Roman"/>
              </a:rPr>
              <a:t> </a:t>
            </a:r>
            <a:r>
              <a:rPr dirty="0" sz="1450" spc="-10">
                <a:latin typeface="Times New Roman"/>
                <a:cs typeface="Times New Roman"/>
              </a:rPr>
              <a:t>can</a:t>
            </a:r>
            <a:r>
              <a:rPr dirty="0" sz="1450">
                <a:latin typeface="Times New Roman"/>
                <a:cs typeface="Times New Roman"/>
              </a:rPr>
              <a:t> </a:t>
            </a:r>
            <a:r>
              <a:rPr dirty="0" sz="1450" spc="-5">
                <a:latin typeface="Times New Roman"/>
                <a:cs typeface="Times New Roman"/>
              </a:rPr>
              <a:t>be</a:t>
            </a:r>
            <a:r>
              <a:rPr dirty="0" sz="1450">
                <a:latin typeface="Times New Roman"/>
                <a:cs typeface="Times New Roman"/>
              </a:rPr>
              <a:t> </a:t>
            </a:r>
            <a:r>
              <a:rPr dirty="0" sz="1450" spc="-10">
                <a:latin typeface="Times New Roman"/>
                <a:cs typeface="Times New Roman"/>
              </a:rPr>
              <a:t>called</a:t>
            </a:r>
            <a:r>
              <a:rPr dirty="0" sz="1450" spc="5">
                <a:latin typeface="Times New Roman"/>
                <a:cs typeface="Times New Roman"/>
              </a:rPr>
              <a:t> </a:t>
            </a:r>
            <a:r>
              <a:rPr dirty="0" sz="1450" spc="-10">
                <a:latin typeface="Times New Roman"/>
                <a:cs typeface="Times New Roman"/>
              </a:rPr>
              <a:t>in</a:t>
            </a:r>
            <a:r>
              <a:rPr dirty="0" sz="1450">
                <a:latin typeface="Times New Roman"/>
                <a:cs typeface="Times New Roman"/>
              </a:rPr>
              <a:t> </a:t>
            </a:r>
            <a:r>
              <a:rPr dirty="0" sz="1450" spc="-10">
                <a:latin typeface="Times New Roman"/>
                <a:cs typeface="Times New Roman"/>
              </a:rPr>
              <a:t>all</a:t>
            </a:r>
            <a:r>
              <a:rPr dirty="0" sz="1450">
                <a:latin typeface="Times New Roman"/>
                <a:cs typeface="Times New Roman"/>
              </a:rPr>
              <a:t> </a:t>
            </a:r>
            <a:r>
              <a:rPr dirty="0" sz="1450" spc="-10">
                <a:latin typeface="Times New Roman"/>
                <a:cs typeface="Times New Roman"/>
              </a:rPr>
              <a:t>Java  objects. The method returns </a:t>
            </a:r>
            <a:r>
              <a:rPr dirty="0" sz="1450" spc="-5">
                <a:latin typeface="Times New Roman"/>
                <a:cs typeface="Times New Roman"/>
              </a:rPr>
              <a:t>a </a:t>
            </a:r>
            <a:r>
              <a:rPr dirty="0" sz="1450" spc="-15">
                <a:latin typeface="Courier New"/>
                <a:cs typeface="Courier New"/>
              </a:rPr>
              <a:t>Class </a:t>
            </a:r>
            <a:r>
              <a:rPr dirty="0" sz="1450" spc="-10">
                <a:latin typeface="Times New Roman"/>
                <a:cs typeface="Times New Roman"/>
              </a:rPr>
              <a:t>object that represents the </a:t>
            </a:r>
            <a:r>
              <a:rPr dirty="0" sz="1450" spc="-20">
                <a:latin typeface="Times New Roman"/>
                <a:cs typeface="Times New Roman"/>
              </a:rPr>
              <a:t>object’s </a:t>
            </a:r>
            <a:r>
              <a:rPr dirty="0" sz="1450" spc="-10">
                <a:latin typeface="Times New Roman"/>
                <a:cs typeface="Times New Roman"/>
              </a:rPr>
              <a:t>class. That  </a:t>
            </a:r>
            <a:r>
              <a:rPr dirty="0" sz="1450" spc="-20">
                <a:latin typeface="Times New Roman"/>
                <a:cs typeface="Times New Roman"/>
              </a:rPr>
              <a:t>object’s </a:t>
            </a:r>
            <a:r>
              <a:rPr dirty="0" sz="1450" spc="-15">
                <a:latin typeface="Courier New"/>
                <a:cs typeface="Courier New"/>
              </a:rPr>
              <a:t>getName()</a:t>
            </a:r>
            <a:r>
              <a:rPr dirty="0" sz="1450" spc="-440">
                <a:latin typeface="Courier New"/>
                <a:cs typeface="Courier New"/>
              </a:rPr>
              <a:t> </a:t>
            </a:r>
            <a:r>
              <a:rPr dirty="0" sz="1450" spc="-10">
                <a:latin typeface="Times New Roman"/>
                <a:cs typeface="Times New Roman"/>
              </a:rPr>
              <a:t>method returns </a:t>
            </a:r>
            <a:r>
              <a:rPr dirty="0" sz="1450" spc="-5">
                <a:latin typeface="Times New Roman"/>
                <a:cs typeface="Times New Roman"/>
              </a:rPr>
              <a:t>a </a:t>
            </a:r>
            <a:r>
              <a:rPr dirty="0" sz="1450" spc="-10">
                <a:latin typeface="Times New Roman"/>
                <a:cs typeface="Times New Roman"/>
              </a:rPr>
              <a:t>string holding the name </a:t>
            </a:r>
            <a:r>
              <a:rPr dirty="0" sz="1450" spc="-5">
                <a:latin typeface="Times New Roman"/>
                <a:cs typeface="Times New Roman"/>
              </a:rPr>
              <a:t>of </a:t>
            </a:r>
            <a:r>
              <a:rPr dirty="0" sz="1450" spc="-10">
                <a:latin typeface="Times New Roman"/>
                <a:cs typeface="Times New Roman"/>
              </a:rPr>
              <a:t>the class.</a:t>
            </a:r>
            <a:endParaRPr sz="1450">
              <a:latin typeface="Times New Roman"/>
              <a:cs typeface="Times New Roman"/>
            </a:endParaRPr>
          </a:p>
          <a:p>
            <a:pPr marL="12700" marR="76200">
              <a:lnSpc>
                <a:spcPct val="100699"/>
              </a:lnSpc>
              <a:spcBef>
                <a:spcPts val="765"/>
              </a:spcBef>
            </a:pPr>
            <a:r>
              <a:rPr dirty="0" sz="1450" spc="-10">
                <a:latin typeface="Times New Roman"/>
                <a:cs typeface="Times New Roman"/>
              </a:rPr>
              <a:t>Another useful test is the </a:t>
            </a:r>
            <a:r>
              <a:rPr dirty="0" sz="1450" spc="-15">
                <a:latin typeface="Courier New"/>
                <a:cs typeface="Courier New"/>
              </a:rPr>
              <a:t>instanceof</a:t>
            </a:r>
            <a:r>
              <a:rPr dirty="0" sz="1450" spc="-355">
                <a:latin typeface="Courier New"/>
                <a:cs typeface="Courier New"/>
              </a:rPr>
              <a:t> </a:t>
            </a:r>
            <a:r>
              <a:rPr dirty="0" sz="1450" spc="-15">
                <a:latin typeface="Times New Roman"/>
                <a:cs typeface="Times New Roman"/>
              </a:rPr>
              <a:t>operator, </a:t>
            </a:r>
            <a:r>
              <a:rPr dirty="0" sz="1450" spc="-10">
                <a:latin typeface="Times New Roman"/>
                <a:cs typeface="Times New Roman"/>
              </a:rPr>
              <a:t>which has two operands: </a:t>
            </a:r>
            <a:r>
              <a:rPr dirty="0" sz="1450" spc="-5">
                <a:latin typeface="Times New Roman"/>
                <a:cs typeface="Times New Roman"/>
              </a:rPr>
              <a:t>a </a:t>
            </a:r>
            <a:r>
              <a:rPr dirty="0" sz="1450" spc="-10">
                <a:latin typeface="Times New Roman"/>
                <a:cs typeface="Times New Roman"/>
              </a:rPr>
              <a:t>reference to  an object on the left, and </a:t>
            </a:r>
            <a:r>
              <a:rPr dirty="0" sz="1450" spc="-5">
                <a:latin typeface="Times New Roman"/>
                <a:cs typeface="Times New Roman"/>
              </a:rPr>
              <a:t>a </a:t>
            </a:r>
            <a:r>
              <a:rPr dirty="0" sz="1450" spc="-10">
                <a:latin typeface="Times New Roman"/>
                <a:cs typeface="Times New Roman"/>
              </a:rPr>
              <a:t>class name on the right. The expression produces </a:t>
            </a:r>
            <a:r>
              <a:rPr dirty="0" sz="1450" spc="-5">
                <a:latin typeface="Times New Roman"/>
                <a:cs typeface="Times New Roman"/>
              </a:rPr>
              <a:t>a </a:t>
            </a:r>
            <a:r>
              <a:rPr dirty="0" sz="1450" spc="-10">
                <a:latin typeface="Times New Roman"/>
                <a:cs typeface="Times New Roman"/>
              </a:rPr>
              <a:t>Boolean  value: </a:t>
            </a:r>
            <a:r>
              <a:rPr dirty="0" sz="1450" spc="-10">
                <a:latin typeface="Courier New"/>
                <a:cs typeface="Courier New"/>
              </a:rPr>
              <a:t>true </a:t>
            </a:r>
            <a:r>
              <a:rPr dirty="0" sz="1450" spc="-10">
                <a:latin typeface="Times New Roman"/>
                <a:cs typeface="Times New Roman"/>
              </a:rPr>
              <a:t>if the object is an instance </a:t>
            </a:r>
            <a:r>
              <a:rPr dirty="0" sz="1450" spc="-5">
                <a:latin typeface="Times New Roman"/>
                <a:cs typeface="Times New Roman"/>
              </a:rPr>
              <a:t>of </a:t>
            </a:r>
            <a:r>
              <a:rPr dirty="0" sz="1450" spc="-10">
                <a:latin typeface="Times New Roman"/>
                <a:cs typeface="Times New Roman"/>
              </a:rPr>
              <a:t>the named class </a:t>
            </a:r>
            <a:r>
              <a:rPr dirty="0" sz="1450" spc="-5">
                <a:latin typeface="Times New Roman"/>
                <a:cs typeface="Times New Roman"/>
              </a:rPr>
              <a:t>or </a:t>
            </a:r>
            <a:r>
              <a:rPr dirty="0" sz="1450" spc="-10">
                <a:latin typeface="Times New Roman"/>
                <a:cs typeface="Times New Roman"/>
              </a:rPr>
              <a:t>any </a:t>
            </a:r>
            <a:r>
              <a:rPr dirty="0" sz="1450" spc="-5">
                <a:latin typeface="Times New Roman"/>
                <a:cs typeface="Times New Roman"/>
              </a:rPr>
              <a:t>of </a:t>
            </a:r>
            <a:r>
              <a:rPr dirty="0" sz="1450" spc="-10">
                <a:latin typeface="Times New Roman"/>
                <a:cs typeface="Times New Roman"/>
              </a:rPr>
              <a:t>that </a:t>
            </a:r>
            <a:r>
              <a:rPr dirty="0" sz="1450" spc="-20">
                <a:latin typeface="Times New Roman"/>
                <a:cs typeface="Times New Roman"/>
              </a:rPr>
              <a:t>class’s  </a:t>
            </a:r>
            <a:r>
              <a:rPr dirty="0" sz="1450" spc="-10">
                <a:latin typeface="Times New Roman"/>
                <a:cs typeface="Times New Roman"/>
              </a:rPr>
              <a:t>subclasses, </a:t>
            </a:r>
            <a:r>
              <a:rPr dirty="0" sz="1450" spc="-5">
                <a:latin typeface="Times New Roman"/>
                <a:cs typeface="Times New Roman"/>
              </a:rPr>
              <a:t>or </a:t>
            </a:r>
            <a:r>
              <a:rPr dirty="0" sz="1450" spc="-15">
                <a:latin typeface="Courier New"/>
                <a:cs typeface="Courier New"/>
              </a:rPr>
              <a:t>false</a:t>
            </a:r>
            <a:r>
              <a:rPr dirty="0" sz="1450" spc="-490">
                <a:latin typeface="Courier New"/>
                <a:cs typeface="Courier New"/>
              </a:rPr>
              <a:t> </a:t>
            </a:r>
            <a:r>
              <a:rPr dirty="0" sz="1450" spc="-10">
                <a:latin typeface="Times New Roman"/>
                <a:cs typeface="Times New Roman"/>
              </a:rPr>
              <a:t>otherwise, as in these examples:</a:t>
            </a:r>
            <a:endParaRPr sz="1450">
              <a:latin typeface="Times New Roman"/>
              <a:cs typeface="Times New Roman"/>
            </a:endParaRPr>
          </a:p>
          <a:p>
            <a:pPr marL="259079" marR="2193925">
              <a:lnSpc>
                <a:spcPct val="194300"/>
              </a:lnSpc>
              <a:spcBef>
                <a:spcPts val="1435"/>
              </a:spcBef>
            </a:pPr>
            <a:r>
              <a:rPr dirty="0" sz="1050" spc="10">
                <a:solidFill>
                  <a:srgbClr val="0000FF"/>
                </a:solidFill>
                <a:latin typeface="Courier New"/>
                <a:cs typeface="Courier New"/>
              </a:rPr>
              <a:t>boolean </a:t>
            </a:r>
            <a:r>
              <a:rPr dirty="0" sz="1050" spc="10">
                <a:latin typeface="Courier New"/>
                <a:cs typeface="Courier New"/>
              </a:rPr>
              <a:t>check1 </a:t>
            </a:r>
            <a:r>
              <a:rPr dirty="0" sz="1050" spc="15">
                <a:latin typeface="Courier New"/>
                <a:cs typeface="Courier New"/>
              </a:rPr>
              <a:t>= </a:t>
            </a:r>
            <a:r>
              <a:rPr dirty="0" sz="1050" spc="10">
                <a:solidFill>
                  <a:srgbClr val="993300"/>
                </a:solidFill>
                <a:latin typeface="Courier New"/>
                <a:cs typeface="Courier New"/>
              </a:rPr>
              <a:t>“Texas” </a:t>
            </a:r>
            <a:r>
              <a:rPr dirty="0" sz="1050" spc="10">
                <a:solidFill>
                  <a:srgbClr val="0000FF"/>
                </a:solidFill>
                <a:latin typeface="Courier New"/>
                <a:cs typeface="Courier New"/>
              </a:rPr>
              <a:t>instanceof </a:t>
            </a:r>
            <a:r>
              <a:rPr dirty="0" sz="1050" spc="10">
                <a:latin typeface="Courier New"/>
                <a:cs typeface="Courier New"/>
              </a:rPr>
              <a:t>String; </a:t>
            </a:r>
            <a:r>
              <a:rPr dirty="0" sz="1050" spc="15">
                <a:solidFill>
                  <a:srgbClr val="939597"/>
                </a:solidFill>
                <a:latin typeface="Courier New"/>
                <a:cs typeface="Courier New"/>
              </a:rPr>
              <a:t>// </a:t>
            </a:r>
            <a:r>
              <a:rPr dirty="0" sz="1050" spc="10">
                <a:solidFill>
                  <a:srgbClr val="939597"/>
                </a:solidFill>
                <a:latin typeface="Courier New"/>
                <a:cs typeface="Courier New"/>
              </a:rPr>
              <a:t>true  </a:t>
            </a:r>
            <a:r>
              <a:rPr dirty="0" sz="1050" spc="10">
                <a:latin typeface="Courier New"/>
                <a:cs typeface="Courier New"/>
              </a:rPr>
              <a:t>Object obiwan </a:t>
            </a:r>
            <a:r>
              <a:rPr dirty="0" sz="1050" spc="15">
                <a:latin typeface="Courier New"/>
                <a:cs typeface="Courier New"/>
              </a:rPr>
              <a:t>= </a:t>
            </a:r>
            <a:r>
              <a:rPr dirty="0" sz="1050" spc="10">
                <a:solidFill>
                  <a:srgbClr val="0000FF"/>
                </a:solidFill>
                <a:latin typeface="Courier New"/>
                <a:cs typeface="Courier New"/>
              </a:rPr>
              <a:t>new</a:t>
            </a:r>
            <a:r>
              <a:rPr dirty="0" sz="1050" spc="20">
                <a:solidFill>
                  <a:srgbClr val="0000FF"/>
                </a:solidFill>
                <a:latin typeface="Courier New"/>
                <a:cs typeface="Courier New"/>
              </a:rPr>
              <a:t> </a:t>
            </a:r>
            <a:r>
              <a:rPr dirty="0" sz="1050" spc="10">
                <a:latin typeface="Courier New"/>
                <a:cs typeface="Courier New"/>
              </a:rPr>
              <a:t>Object();</a:t>
            </a:r>
            <a:endParaRPr sz="1050">
              <a:latin typeface="Courier New"/>
              <a:cs typeface="Courier New"/>
            </a:endParaRPr>
          </a:p>
          <a:p>
            <a:pPr marL="259079">
              <a:lnSpc>
                <a:spcPts val="1225"/>
              </a:lnSpc>
            </a:pPr>
            <a:r>
              <a:rPr dirty="0" sz="1050" spc="10">
                <a:solidFill>
                  <a:srgbClr val="0000FF"/>
                </a:solidFill>
                <a:latin typeface="Courier New"/>
                <a:cs typeface="Courier New"/>
              </a:rPr>
              <a:t>boolean </a:t>
            </a:r>
            <a:r>
              <a:rPr dirty="0" sz="1050" spc="10">
                <a:latin typeface="Courier New"/>
                <a:cs typeface="Courier New"/>
              </a:rPr>
              <a:t>check2 </a:t>
            </a:r>
            <a:r>
              <a:rPr dirty="0" sz="1050" spc="15">
                <a:latin typeface="Courier New"/>
                <a:cs typeface="Courier New"/>
              </a:rPr>
              <a:t>= </a:t>
            </a:r>
            <a:r>
              <a:rPr dirty="0" sz="1050" spc="10">
                <a:latin typeface="Courier New"/>
                <a:cs typeface="Courier New"/>
              </a:rPr>
              <a:t>obiwan </a:t>
            </a:r>
            <a:r>
              <a:rPr dirty="0" sz="1050" spc="10">
                <a:solidFill>
                  <a:srgbClr val="0000FF"/>
                </a:solidFill>
                <a:latin typeface="Courier New"/>
                <a:cs typeface="Courier New"/>
              </a:rPr>
              <a:t>instanceof </a:t>
            </a:r>
            <a:r>
              <a:rPr dirty="0" sz="1050" spc="10">
                <a:latin typeface="Courier New"/>
                <a:cs typeface="Courier New"/>
              </a:rPr>
              <a:t>String; </a:t>
            </a:r>
            <a:r>
              <a:rPr dirty="0" sz="1050" spc="15">
                <a:solidFill>
                  <a:srgbClr val="939597"/>
                </a:solidFill>
                <a:latin typeface="Courier New"/>
                <a:cs typeface="Courier New"/>
              </a:rPr>
              <a:t>//</a:t>
            </a:r>
            <a:r>
              <a:rPr dirty="0" sz="1050" spc="45">
                <a:solidFill>
                  <a:srgbClr val="939597"/>
                </a:solidFill>
                <a:latin typeface="Courier New"/>
                <a:cs typeface="Courier New"/>
              </a:rPr>
              <a:t> </a:t>
            </a:r>
            <a:r>
              <a:rPr dirty="0" sz="1050" spc="10">
                <a:solidFill>
                  <a:srgbClr val="939597"/>
                </a:solidFill>
                <a:latin typeface="Courier New"/>
                <a:cs typeface="Courier New"/>
              </a:rPr>
              <a:t>false</a:t>
            </a:r>
            <a:endParaRPr sz="1050">
              <a:latin typeface="Courier New"/>
              <a:cs typeface="Courier New"/>
            </a:endParaRPr>
          </a:p>
          <a:p>
            <a:pPr marL="12700" marR="262255">
              <a:lnSpc>
                <a:spcPct val="103499"/>
              </a:lnSpc>
              <a:spcBef>
                <a:spcPts val="655"/>
              </a:spcBef>
            </a:pPr>
            <a:r>
              <a:rPr dirty="0" sz="1450" spc="-10">
                <a:latin typeface="Times New Roman"/>
                <a:cs typeface="Times New Roman"/>
              </a:rPr>
              <a:t>The </a:t>
            </a:r>
            <a:r>
              <a:rPr dirty="0" sz="1450" spc="-15">
                <a:latin typeface="Courier New"/>
                <a:cs typeface="Courier New"/>
              </a:rPr>
              <a:t>instanceof</a:t>
            </a:r>
            <a:r>
              <a:rPr dirty="0" sz="1450" spc="-380">
                <a:latin typeface="Courier New"/>
                <a:cs typeface="Courier New"/>
              </a:rPr>
              <a:t> </a:t>
            </a:r>
            <a:r>
              <a:rPr dirty="0" sz="1450" spc="-10">
                <a:latin typeface="Times New Roman"/>
                <a:cs typeface="Times New Roman"/>
              </a:rPr>
              <a:t>operator also can </a:t>
            </a:r>
            <a:r>
              <a:rPr dirty="0" sz="1450" spc="-5">
                <a:latin typeface="Times New Roman"/>
                <a:cs typeface="Times New Roman"/>
              </a:rPr>
              <a:t>be </a:t>
            </a:r>
            <a:r>
              <a:rPr dirty="0" sz="1450" spc="-10">
                <a:latin typeface="Times New Roman"/>
                <a:cs typeface="Times New Roman"/>
              </a:rPr>
              <a:t>used for interfaces. If an object implements an  interface,</a:t>
            </a:r>
            <a:r>
              <a:rPr dirty="0" sz="1450" spc="-5">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5">
                <a:latin typeface="Courier New"/>
                <a:cs typeface="Courier New"/>
              </a:rPr>
              <a:t>instanceof</a:t>
            </a:r>
            <a:r>
              <a:rPr dirty="0" sz="1450" spc="-509">
                <a:latin typeface="Courier New"/>
                <a:cs typeface="Courier New"/>
              </a:rPr>
              <a:t> </a:t>
            </a:r>
            <a:r>
              <a:rPr dirty="0" sz="1450" spc="-10">
                <a:latin typeface="Times New Roman"/>
                <a:cs typeface="Times New Roman"/>
              </a:rPr>
              <a:t>operator</a:t>
            </a:r>
            <a:r>
              <a:rPr dirty="0" sz="1450" spc="-5">
                <a:latin typeface="Times New Roman"/>
                <a:cs typeface="Times New Roman"/>
              </a:rPr>
              <a:t> </a:t>
            </a:r>
            <a:r>
              <a:rPr dirty="0" sz="1450" spc="-10">
                <a:latin typeface="Times New Roman"/>
                <a:cs typeface="Times New Roman"/>
              </a:rPr>
              <a:t>returns</a:t>
            </a:r>
            <a:r>
              <a:rPr dirty="0" sz="1450">
                <a:latin typeface="Times New Roman"/>
                <a:cs typeface="Times New Roman"/>
              </a:rPr>
              <a:t> </a:t>
            </a:r>
            <a:r>
              <a:rPr dirty="0" sz="1450" spc="-10">
                <a:latin typeface="Courier New"/>
                <a:cs typeface="Courier New"/>
              </a:rPr>
              <a:t>true</a:t>
            </a:r>
            <a:r>
              <a:rPr dirty="0" sz="1450" spc="-515">
                <a:latin typeface="Courier New"/>
                <a:cs typeface="Courier New"/>
              </a:rPr>
              <a:t> </a:t>
            </a:r>
            <a:r>
              <a:rPr dirty="0" sz="1450" spc="-10">
                <a:latin typeface="Times New Roman"/>
                <a:cs typeface="Times New Roman"/>
              </a:rPr>
              <a:t>when</a:t>
            </a:r>
            <a:r>
              <a:rPr dirty="0" sz="1450" spc="-5">
                <a:latin typeface="Times New Roman"/>
                <a:cs typeface="Times New Roman"/>
              </a:rPr>
              <a:t> </a:t>
            </a:r>
            <a:r>
              <a:rPr dirty="0" sz="1450" spc="-10">
                <a:latin typeface="Times New Roman"/>
                <a:cs typeface="Times New Roman"/>
              </a:rPr>
              <a:t>this</a:t>
            </a:r>
            <a:r>
              <a:rPr dirty="0" sz="1450">
                <a:latin typeface="Times New Roman"/>
                <a:cs typeface="Times New Roman"/>
              </a:rPr>
              <a:t> </a:t>
            </a:r>
            <a:r>
              <a:rPr dirty="0" sz="1450" spc="-10">
                <a:latin typeface="Times New Roman"/>
                <a:cs typeface="Times New Roman"/>
              </a:rPr>
              <a:t>is</a:t>
            </a:r>
            <a:r>
              <a:rPr dirty="0" sz="1450" spc="-5">
                <a:latin typeface="Times New Roman"/>
                <a:cs typeface="Times New Roman"/>
              </a:rPr>
              <a:t> </a:t>
            </a:r>
            <a:r>
              <a:rPr dirty="0" sz="1450" spc="-10">
                <a:latin typeface="Times New Roman"/>
                <a:cs typeface="Times New Roman"/>
              </a:rPr>
              <a:t>tested.</a:t>
            </a:r>
            <a:endParaRPr sz="1450">
              <a:latin typeface="Times New Roman"/>
              <a:cs typeface="Times New Roman"/>
            </a:endParaRPr>
          </a:p>
          <a:p>
            <a:pPr marL="12700" marR="448945">
              <a:lnSpc>
                <a:spcPct val="103499"/>
              </a:lnSpc>
              <a:spcBef>
                <a:spcPts val="720"/>
              </a:spcBef>
            </a:pPr>
            <a:r>
              <a:rPr dirty="0" sz="1450" spc="-10">
                <a:latin typeface="Times New Roman"/>
                <a:cs typeface="Times New Roman"/>
              </a:rPr>
              <a:t>Unlike other operators in Java, </a:t>
            </a:r>
            <a:r>
              <a:rPr dirty="0" sz="1450" spc="-15">
                <a:latin typeface="Courier New"/>
                <a:cs typeface="Courier New"/>
              </a:rPr>
              <a:t>instanceof</a:t>
            </a:r>
            <a:r>
              <a:rPr dirty="0" sz="1450" spc="-360">
                <a:latin typeface="Courier New"/>
                <a:cs typeface="Courier New"/>
              </a:rPr>
              <a:t> </a:t>
            </a:r>
            <a:r>
              <a:rPr dirty="0" sz="1450" spc="-10">
                <a:latin typeface="Times New Roman"/>
                <a:cs typeface="Times New Roman"/>
              </a:rPr>
              <a:t>is </a:t>
            </a:r>
            <a:r>
              <a:rPr dirty="0" sz="1450" spc="-5">
                <a:latin typeface="Times New Roman"/>
                <a:cs typeface="Times New Roman"/>
              </a:rPr>
              <a:t>not a </a:t>
            </a:r>
            <a:r>
              <a:rPr dirty="0" sz="1450" spc="-10">
                <a:latin typeface="Times New Roman"/>
                <a:cs typeface="Times New Roman"/>
              </a:rPr>
              <a:t>form </a:t>
            </a:r>
            <a:r>
              <a:rPr dirty="0" sz="1450" spc="-5">
                <a:latin typeface="Times New Roman"/>
                <a:cs typeface="Times New Roman"/>
              </a:rPr>
              <a:t>of </a:t>
            </a:r>
            <a:r>
              <a:rPr dirty="0" sz="1450" spc="-10">
                <a:latin typeface="Times New Roman"/>
                <a:cs typeface="Times New Roman"/>
              </a:rPr>
              <a:t>punctuation like * for  multiplication </a:t>
            </a:r>
            <a:r>
              <a:rPr dirty="0" sz="1450" spc="-5">
                <a:latin typeface="Times New Roman"/>
                <a:cs typeface="Times New Roman"/>
              </a:rPr>
              <a:t>or </a:t>
            </a:r>
            <a:r>
              <a:rPr dirty="0" sz="1450" spc="-10">
                <a:latin typeface="Times New Roman"/>
                <a:cs typeface="Times New Roman"/>
              </a:rPr>
              <a:t>+ for addition. Instead, the </a:t>
            </a:r>
            <a:r>
              <a:rPr dirty="0" sz="1450" spc="-15">
                <a:latin typeface="Courier New"/>
                <a:cs typeface="Courier New"/>
              </a:rPr>
              <a:t>instanceof</a:t>
            </a:r>
            <a:r>
              <a:rPr dirty="0" sz="1450" spc="-350">
                <a:latin typeface="Courier New"/>
                <a:cs typeface="Courier New"/>
              </a:rPr>
              <a:t> </a:t>
            </a:r>
            <a:r>
              <a:rPr dirty="0" sz="1450" spc="-10">
                <a:latin typeface="Times New Roman"/>
                <a:cs typeface="Times New Roman"/>
              </a:rPr>
              <a:t>keyword is the </a:t>
            </a:r>
            <a:r>
              <a:rPr dirty="0" sz="1450" spc="-20">
                <a:latin typeface="Times New Roman"/>
                <a:cs typeface="Times New Roman"/>
              </a:rPr>
              <a:t>operator.</a:t>
            </a:r>
            <a:endParaRPr sz="1450">
              <a:latin typeface="Times New Roman"/>
              <a:cs typeface="Times New Roman"/>
            </a:endParaRPr>
          </a:p>
          <a:p>
            <a:pPr marL="12700">
              <a:lnSpc>
                <a:spcPct val="100000"/>
              </a:lnSpc>
              <a:spcBef>
                <a:spcPts val="1515"/>
              </a:spcBef>
            </a:pPr>
            <a:r>
              <a:rPr dirty="0" sz="1650" spc="-5" b="1">
                <a:latin typeface="Times New Roman"/>
                <a:cs typeface="Times New Roman"/>
              </a:rPr>
              <a:t>Summary</a:t>
            </a:r>
            <a:endParaRPr sz="1650">
              <a:latin typeface="Times New Roman"/>
              <a:cs typeface="Times New Roman"/>
            </a:endParaRPr>
          </a:p>
          <a:p>
            <a:pPr marL="12700" marR="348615">
              <a:lnSpc>
                <a:spcPts val="1660"/>
              </a:lnSpc>
              <a:spcBef>
                <a:spcPts val="790"/>
              </a:spcBef>
            </a:pPr>
            <a:r>
              <a:rPr dirty="0" sz="1450" spc="-10">
                <a:latin typeface="Times New Roman"/>
                <a:cs typeface="Times New Roman"/>
              </a:rPr>
              <a:t>Now that you have spent three days exploring how object-oriented programming is  implemented in Java, you’re in </a:t>
            </a:r>
            <a:r>
              <a:rPr dirty="0" sz="1450" spc="-5">
                <a:latin typeface="Times New Roman"/>
                <a:cs typeface="Times New Roman"/>
              </a:rPr>
              <a:t>a </a:t>
            </a:r>
            <a:r>
              <a:rPr dirty="0" sz="1450" spc="-10">
                <a:latin typeface="Times New Roman"/>
                <a:cs typeface="Times New Roman"/>
              </a:rPr>
              <a:t>better position to decide how useful it can </a:t>
            </a:r>
            <a:r>
              <a:rPr dirty="0" sz="1450" spc="-5">
                <a:latin typeface="Times New Roman"/>
                <a:cs typeface="Times New Roman"/>
              </a:rPr>
              <a:t>be </a:t>
            </a:r>
            <a:r>
              <a:rPr dirty="0" sz="1450" spc="-10">
                <a:latin typeface="Times New Roman"/>
                <a:cs typeface="Times New Roman"/>
              </a:rPr>
              <a:t>in </a:t>
            </a:r>
            <a:r>
              <a:rPr dirty="0" sz="1450" spc="-5">
                <a:latin typeface="Times New Roman"/>
                <a:cs typeface="Times New Roman"/>
              </a:rPr>
              <a:t>your  </a:t>
            </a:r>
            <a:r>
              <a:rPr dirty="0" sz="1450" spc="-10">
                <a:latin typeface="Times New Roman"/>
                <a:cs typeface="Times New Roman"/>
              </a:rPr>
              <a:t>programming.</a:t>
            </a:r>
            <a:endParaRPr sz="1450">
              <a:latin typeface="Times New Roman"/>
              <a:cs typeface="Times New Roman"/>
            </a:endParaRPr>
          </a:p>
          <a:p>
            <a:pPr marL="12700" marR="37465">
              <a:lnSpc>
                <a:spcPts val="1660"/>
              </a:lnSpc>
              <a:spcBef>
                <a:spcPts val="710"/>
              </a:spcBef>
            </a:pPr>
            <a:r>
              <a:rPr dirty="0" sz="1450" spc="-10">
                <a:latin typeface="Times New Roman"/>
                <a:cs typeface="Times New Roman"/>
              </a:rPr>
              <a:t>If you are </a:t>
            </a:r>
            <a:r>
              <a:rPr dirty="0" sz="1450" spc="-5">
                <a:latin typeface="Times New Roman"/>
                <a:cs typeface="Times New Roman"/>
              </a:rPr>
              <a:t>a </a:t>
            </a:r>
            <a:r>
              <a:rPr dirty="0" sz="1450" spc="-10">
                <a:latin typeface="Times New Roman"/>
                <a:cs typeface="Times New Roman"/>
              </a:rPr>
              <a:t>“glass half empty” kind </a:t>
            </a:r>
            <a:r>
              <a:rPr dirty="0" sz="1450" spc="-5">
                <a:latin typeface="Times New Roman"/>
                <a:cs typeface="Times New Roman"/>
              </a:rPr>
              <a:t>of </a:t>
            </a:r>
            <a:r>
              <a:rPr dirty="0" sz="1450" spc="-10">
                <a:latin typeface="Times New Roman"/>
                <a:cs typeface="Times New Roman"/>
              </a:rPr>
              <a:t>person, object-oriented programming (OOP) is </a:t>
            </a:r>
            <a:r>
              <a:rPr dirty="0" sz="1450" spc="-5">
                <a:latin typeface="Times New Roman"/>
                <a:cs typeface="Times New Roman"/>
              </a:rPr>
              <a:t>a  </a:t>
            </a:r>
            <a:r>
              <a:rPr dirty="0" sz="1450" spc="-10">
                <a:latin typeface="Times New Roman"/>
                <a:cs typeface="Times New Roman"/>
              </a:rPr>
              <a:t>level </a:t>
            </a:r>
            <a:r>
              <a:rPr dirty="0" sz="1450" spc="-5">
                <a:latin typeface="Times New Roman"/>
                <a:cs typeface="Times New Roman"/>
              </a:rPr>
              <a:t>of </a:t>
            </a:r>
            <a:r>
              <a:rPr dirty="0" sz="1450" spc="-10">
                <a:latin typeface="Times New Roman"/>
                <a:cs typeface="Times New Roman"/>
              </a:rPr>
              <a:t>abstraction that gets in the way </a:t>
            </a:r>
            <a:r>
              <a:rPr dirty="0" sz="1450" spc="-5">
                <a:latin typeface="Times New Roman"/>
                <a:cs typeface="Times New Roman"/>
              </a:rPr>
              <a:t>of </a:t>
            </a:r>
            <a:r>
              <a:rPr dirty="0" sz="1450" spc="-10">
                <a:latin typeface="Times New Roman"/>
                <a:cs typeface="Times New Roman"/>
              </a:rPr>
              <a:t>using </a:t>
            </a:r>
            <a:r>
              <a:rPr dirty="0" sz="1450" spc="-5">
                <a:latin typeface="Times New Roman"/>
                <a:cs typeface="Times New Roman"/>
              </a:rPr>
              <a:t>a </a:t>
            </a:r>
            <a:r>
              <a:rPr dirty="0" sz="1450" spc="-10">
                <a:latin typeface="Times New Roman"/>
                <a:cs typeface="Times New Roman"/>
              </a:rPr>
              <a:t>programming language. </a:t>
            </a:r>
            <a:r>
              <a:rPr dirty="0" sz="1450" spc="-60">
                <a:latin typeface="Times New Roman"/>
                <a:cs typeface="Times New Roman"/>
              </a:rPr>
              <a:t>You </a:t>
            </a:r>
            <a:r>
              <a:rPr dirty="0" sz="1450" spc="-10">
                <a:latin typeface="Times New Roman"/>
                <a:cs typeface="Times New Roman"/>
              </a:rPr>
              <a:t>learn more  about why </a:t>
            </a:r>
            <a:r>
              <a:rPr dirty="0" sz="1450" spc="-15">
                <a:latin typeface="Times New Roman"/>
                <a:cs typeface="Times New Roman"/>
              </a:rPr>
              <a:t>OOP </a:t>
            </a:r>
            <a:r>
              <a:rPr dirty="0" sz="1450" spc="-10">
                <a:latin typeface="Times New Roman"/>
                <a:cs typeface="Times New Roman"/>
              </a:rPr>
              <a:t>is thoroughly ingrained in Java in the coming days and may change </a:t>
            </a:r>
            <a:r>
              <a:rPr dirty="0" sz="1450" spc="-5">
                <a:latin typeface="Times New Roman"/>
                <a:cs typeface="Times New Roman"/>
              </a:rPr>
              <a:t>your  </a:t>
            </a:r>
            <a:r>
              <a:rPr dirty="0" sz="1450" spc="-10">
                <a:latin typeface="Times New Roman"/>
                <a:cs typeface="Times New Roman"/>
              </a:rPr>
              <a:t>mind.</a:t>
            </a:r>
            <a:endParaRPr sz="1450">
              <a:latin typeface="Times New Roman"/>
              <a:cs typeface="Times New Roman"/>
            </a:endParaRPr>
          </a:p>
          <a:p>
            <a:pPr marL="12700" marR="323850">
              <a:lnSpc>
                <a:spcPts val="1660"/>
              </a:lnSpc>
              <a:spcBef>
                <a:spcPts val="705"/>
              </a:spcBef>
            </a:pPr>
            <a:r>
              <a:rPr dirty="0" sz="1450" spc="-10">
                <a:latin typeface="Times New Roman"/>
                <a:cs typeface="Times New Roman"/>
              </a:rPr>
              <a:t>If you are </a:t>
            </a:r>
            <a:r>
              <a:rPr dirty="0" sz="1450" spc="-5">
                <a:latin typeface="Times New Roman"/>
                <a:cs typeface="Times New Roman"/>
              </a:rPr>
              <a:t>a </a:t>
            </a:r>
            <a:r>
              <a:rPr dirty="0" sz="1450" spc="-10">
                <a:latin typeface="Times New Roman"/>
                <a:cs typeface="Times New Roman"/>
              </a:rPr>
              <a:t>“glass half full” kind </a:t>
            </a:r>
            <a:r>
              <a:rPr dirty="0" sz="1450" spc="-5">
                <a:latin typeface="Times New Roman"/>
                <a:cs typeface="Times New Roman"/>
              </a:rPr>
              <a:t>of </a:t>
            </a:r>
            <a:r>
              <a:rPr dirty="0" sz="1450" spc="-10">
                <a:latin typeface="Times New Roman"/>
                <a:cs typeface="Times New Roman"/>
              </a:rPr>
              <a:t>person, object-oriented programming is beneficial  because </a:t>
            </a:r>
            <a:r>
              <a:rPr dirty="0" sz="1450" spc="-5">
                <a:latin typeface="Times New Roman"/>
                <a:cs typeface="Times New Roman"/>
              </a:rPr>
              <a:t>of </a:t>
            </a:r>
            <a:r>
              <a:rPr dirty="0" sz="1450" spc="-10">
                <a:latin typeface="Times New Roman"/>
                <a:cs typeface="Times New Roman"/>
              </a:rPr>
              <a:t>its benefits: improved </a:t>
            </a:r>
            <a:r>
              <a:rPr dirty="0" sz="1450" spc="-20">
                <a:latin typeface="Times New Roman"/>
                <a:cs typeface="Times New Roman"/>
              </a:rPr>
              <a:t>reliability, reusability, </a:t>
            </a:r>
            <a:r>
              <a:rPr dirty="0" sz="1450" spc="-10">
                <a:latin typeface="Times New Roman"/>
                <a:cs typeface="Times New Roman"/>
              </a:rPr>
              <a:t>and</a:t>
            </a:r>
            <a:r>
              <a:rPr dirty="0" sz="1450" spc="75">
                <a:latin typeface="Times New Roman"/>
                <a:cs typeface="Times New Roman"/>
              </a:rPr>
              <a:t> </a:t>
            </a:r>
            <a:r>
              <a:rPr dirty="0" sz="1450" spc="-10">
                <a:latin typeface="Times New Roman"/>
                <a:cs typeface="Times New Roman"/>
              </a:rPr>
              <a:t>maintenance.</a:t>
            </a:r>
            <a:endParaRPr sz="1450">
              <a:latin typeface="Times New Roman"/>
              <a:cs typeface="Times New Roman"/>
            </a:endParaRPr>
          </a:p>
          <a:p>
            <a:pPr marL="12700" marR="148590">
              <a:lnSpc>
                <a:spcPts val="1660"/>
              </a:lnSpc>
              <a:spcBef>
                <a:spcPts val="715"/>
              </a:spcBef>
            </a:pPr>
            <a:r>
              <a:rPr dirty="0" sz="1450" spc="-30">
                <a:latin typeface="Times New Roman"/>
                <a:cs typeface="Times New Roman"/>
              </a:rPr>
              <a:t>Today </a:t>
            </a:r>
            <a:r>
              <a:rPr dirty="0" sz="1450" spc="-10">
                <a:latin typeface="Times New Roman"/>
                <a:cs typeface="Times New Roman"/>
              </a:rPr>
              <a:t>you learned how to deal with objects: creating them, reading their values and  changing them, and calling their methods. </a:t>
            </a:r>
            <a:r>
              <a:rPr dirty="0" sz="1450" spc="-60">
                <a:latin typeface="Times New Roman"/>
                <a:cs typeface="Times New Roman"/>
              </a:rPr>
              <a:t>You </a:t>
            </a:r>
            <a:r>
              <a:rPr dirty="0" sz="1450" spc="-10">
                <a:latin typeface="Times New Roman"/>
                <a:cs typeface="Times New Roman"/>
              </a:rPr>
              <a:t>also learned how to cast objects from </a:t>
            </a:r>
            <a:r>
              <a:rPr dirty="0" sz="1450" spc="-5">
                <a:latin typeface="Times New Roman"/>
                <a:cs typeface="Times New Roman"/>
              </a:rPr>
              <a:t>one  </a:t>
            </a:r>
            <a:r>
              <a:rPr dirty="0" sz="1450" spc="-10">
                <a:latin typeface="Times New Roman"/>
                <a:cs typeface="Times New Roman"/>
              </a:rPr>
              <a:t>class to </a:t>
            </a:r>
            <a:r>
              <a:rPr dirty="0" sz="1450" spc="-15">
                <a:latin typeface="Times New Roman"/>
                <a:cs typeface="Times New Roman"/>
              </a:rPr>
              <a:t>another, </a:t>
            </a:r>
            <a:r>
              <a:rPr dirty="0" sz="1450" spc="-10">
                <a:latin typeface="Times New Roman"/>
                <a:cs typeface="Times New Roman"/>
              </a:rPr>
              <a:t>cast to and from primitive data types and classes, and take advantage </a:t>
            </a:r>
            <a:r>
              <a:rPr dirty="0" sz="1450" spc="-5">
                <a:latin typeface="Times New Roman"/>
                <a:cs typeface="Times New Roman"/>
              </a:rPr>
              <a:t>of  </a:t>
            </a:r>
            <a:r>
              <a:rPr dirty="0" sz="1450" spc="-10">
                <a:latin typeface="Times New Roman"/>
                <a:cs typeface="Times New Roman"/>
              </a:rPr>
              <a:t>automatic conversions through autoboxing and</a:t>
            </a:r>
            <a:r>
              <a:rPr dirty="0" sz="1450" spc="20">
                <a:latin typeface="Times New Roman"/>
                <a:cs typeface="Times New Roman"/>
              </a:rPr>
              <a:t> </a:t>
            </a:r>
            <a:r>
              <a:rPr dirty="0" sz="1450" spc="-10">
                <a:latin typeface="Times New Roman"/>
                <a:cs typeface="Times New Roman"/>
              </a:rPr>
              <a:t>unboxing.</a:t>
            </a:r>
            <a:endParaRPr sz="1450">
              <a:latin typeface="Times New Roman"/>
              <a:cs typeface="Times New Roman"/>
            </a:endParaRPr>
          </a:p>
          <a:p>
            <a:pPr marL="12700">
              <a:lnSpc>
                <a:spcPct val="100000"/>
              </a:lnSpc>
              <a:spcBef>
                <a:spcPts val="1320"/>
              </a:spcBef>
            </a:pPr>
            <a:r>
              <a:rPr dirty="0" sz="1650" b="1">
                <a:latin typeface="Times New Roman"/>
                <a:cs typeface="Times New Roman"/>
              </a:rPr>
              <a:t>Q&amp;A</a:t>
            </a:r>
            <a:endParaRPr sz="1650">
              <a:latin typeface="Times New Roman"/>
              <a:cs typeface="Times New Roman"/>
            </a:endParaRPr>
          </a:p>
          <a:p>
            <a:pPr marL="441959" marR="403860" indent="-146685">
              <a:lnSpc>
                <a:spcPts val="1660"/>
              </a:lnSpc>
              <a:spcBef>
                <a:spcPts val="790"/>
              </a:spcBef>
            </a:pPr>
            <a:r>
              <a:rPr dirty="0" u="sng" sz="1450" spc="-10" b="1">
                <a:solidFill>
                  <a:srgbClr val="0000ED"/>
                </a:solidFill>
                <a:uFill>
                  <a:solidFill>
                    <a:srgbClr val="0000ED"/>
                  </a:solidFill>
                </a:uFill>
                <a:latin typeface="Times New Roman"/>
                <a:cs typeface="Times New Roman"/>
                <a:hlinkClick r:id="rId2" action="ppaction://hlinksldjump"/>
              </a:rPr>
              <a:t>Q</a:t>
            </a:r>
            <a:r>
              <a:rPr dirty="0" sz="1450" spc="-10" b="1">
                <a:solidFill>
                  <a:srgbClr val="0000ED"/>
                </a:solidFill>
                <a:latin typeface="Times New Roman"/>
                <a:cs typeface="Times New Roman"/>
                <a:hlinkClick r:id="rId2" action="ppaction://hlinksldjump"/>
              </a:rPr>
              <a:t> </a:t>
            </a:r>
            <a:r>
              <a:rPr dirty="0" sz="1450" spc="-10" b="1">
                <a:latin typeface="Times New Roman"/>
                <a:cs typeface="Times New Roman"/>
              </a:rPr>
              <a:t>I’m confused about the </a:t>
            </a:r>
            <a:r>
              <a:rPr dirty="0" sz="1450" spc="-15" b="1">
                <a:latin typeface="Times New Roman"/>
                <a:cs typeface="Times New Roman"/>
              </a:rPr>
              <a:t>differences </a:t>
            </a:r>
            <a:r>
              <a:rPr dirty="0" sz="1450" spc="-10" b="1">
                <a:latin typeface="Times New Roman"/>
                <a:cs typeface="Times New Roman"/>
              </a:rPr>
              <a:t>between objects and the primitive data  types, such </a:t>
            </a:r>
            <a:r>
              <a:rPr dirty="0" sz="1450" spc="-5" b="1">
                <a:latin typeface="Times New Roman"/>
                <a:cs typeface="Times New Roman"/>
              </a:rPr>
              <a:t>as </a:t>
            </a:r>
            <a:r>
              <a:rPr dirty="0" sz="1450" spc="-10" b="1">
                <a:latin typeface="Courier New"/>
                <a:cs typeface="Courier New"/>
              </a:rPr>
              <a:t>int</a:t>
            </a:r>
            <a:r>
              <a:rPr dirty="0" sz="1450" spc="-505" b="1">
                <a:latin typeface="Courier New"/>
                <a:cs typeface="Courier New"/>
              </a:rPr>
              <a:t> </a:t>
            </a:r>
            <a:r>
              <a:rPr dirty="0" sz="1450" spc="-10" b="1">
                <a:latin typeface="Times New Roman"/>
                <a:cs typeface="Times New Roman"/>
              </a:rPr>
              <a:t>and </a:t>
            </a:r>
            <a:r>
              <a:rPr dirty="0" sz="1450" spc="-15" b="1">
                <a:latin typeface="Courier New"/>
                <a:cs typeface="Courier New"/>
              </a:rPr>
              <a:t>boolean</a:t>
            </a:r>
            <a:r>
              <a:rPr dirty="0" sz="1450" spc="-15" b="1">
                <a:latin typeface="Times New Roman"/>
                <a:cs typeface="Times New Roman"/>
              </a:rPr>
              <a:t>.</a:t>
            </a:r>
            <a:endParaRPr sz="1450">
              <a:latin typeface="Times New Roman"/>
              <a:cs typeface="Times New Roman"/>
            </a:endParaRPr>
          </a:p>
          <a:p>
            <a:pPr marL="295910">
              <a:lnSpc>
                <a:spcPct val="100000"/>
              </a:lnSpc>
              <a:spcBef>
                <a:spcPts val="665"/>
              </a:spcBef>
            </a:pPr>
            <a:r>
              <a:rPr dirty="0" u="sng" sz="1450" spc="-10" b="1">
                <a:solidFill>
                  <a:srgbClr val="0000ED"/>
                </a:solidFill>
                <a:uFill>
                  <a:solidFill>
                    <a:srgbClr val="0000ED"/>
                  </a:solidFill>
                </a:uFill>
                <a:latin typeface="Times New Roman"/>
                <a:cs typeface="Times New Roman"/>
                <a:hlinkClick r:id="rId2" action="ppaction://hlinksldjump"/>
              </a:rPr>
              <a:t>A</a:t>
            </a:r>
            <a:r>
              <a:rPr dirty="0" sz="1450" spc="-10" b="1">
                <a:solidFill>
                  <a:srgbClr val="0000ED"/>
                </a:solidFill>
                <a:latin typeface="Times New Roman"/>
                <a:cs typeface="Times New Roman"/>
                <a:hlinkClick r:id="rId2" action="ppaction://hlinksldjump"/>
              </a:rPr>
              <a:t> </a:t>
            </a:r>
            <a:r>
              <a:rPr dirty="0" sz="1450" spc="-10">
                <a:latin typeface="Times New Roman"/>
                <a:cs typeface="Times New Roman"/>
              </a:rPr>
              <a:t>The primitive types (</a:t>
            </a:r>
            <a:r>
              <a:rPr dirty="0" sz="1450" spc="-10">
                <a:latin typeface="Courier New"/>
                <a:cs typeface="Courier New"/>
              </a:rPr>
              <a:t>byte</a:t>
            </a:r>
            <a:r>
              <a:rPr dirty="0" sz="1450" spc="-10">
                <a:latin typeface="Times New Roman"/>
                <a:cs typeface="Times New Roman"/>
              </a:rPr>
              <a:t>, </a:t>
            </a:r>
            <a:r>
              <a:rPr dirty="0" sz="1450" spc="-10">
                <a:latin typeface="Courier New"/>
                <a:cs typeface="Courier New"/>
              </a:rPr>
              <a:t>short</a:t>
            </a:r>
            <a:r>
              <a:rPr dirty="0" sz="1450" spc="-10">
                <a:latin typeface="Times New Roman"/>
                <a:cs typeface="Times New Roman"/>
              </a:rPr>
              <a:t>, </a:t>
            </a:r>
            <a:r>
              <a:rPr dirty="0" sz="1450" spc="-10">
                <a:latin typeface="Courier New"/>
                <a:cs typeface="Courier New"/>
              </a:rPr>
              <a:t>int</a:t>
            </a:r>
            <a:r>
              <a:rPr dirty="0" sz="1450" spc="-10">
                <a:latin typeface="Times New Roman"/>
                <a:cs typeface="Times New Roman"/>
              </a:rPr>
              <a:t>, </a:t>
            </a:r>
            <a:r>
              <a:rPr dirty="0" sz="1450" spc="-10">
                <a:latin typeface="Courier New"/>
                <a:cs typeface="Courier New"/>
              </a:rPr>
              <a:t>long</a:t>
            </a:r>
            <a:r>
              <a:rPr dirty="0" sz="1450" spc="-10">
                <a:latin typeface="Times New Roman"/>
                <a:cs typeface="Times New Roman"/>
              </a:rPr>
              <a:t>, </a:t>
            </a:r>
            <a:r>
              <a:rPr dirty="0" sz="1450" spc="-10">
                <a:latin typeface="Courier New"/>
                <a:cs typeface="Courier New"/>
              </a:rPr>
              <a:t>float</a:t>
            </a:r>
            <a:r>
              <a:rPr dirty="0" sz="1450" spc="-10">
                <a:latin typeface="Times New Roman"/>
                <a:cs typeface="Times New Roman"/>
              </a:rPr>
              <a:t>, </a:t>
            </a:r>
            <a:r>
              <a:rPr dirty="0" sz="1450" spc="-10">
                <a:latin typeface="Courier New"/>
                <a:cs typeface="Courier New"/>
              </a:rPr>
              <a:t>double</a:t>
            </a:r>
            <a:r>
              <a:rPr dirty="0" sz="1450" spc="-10">
                <a:latin typeface="Times New Roman"/>
                <a:cs typeface="Times New Roman"/>
              </a:rPr>
              <a:t>, </a:t>
            </a:r>
            <a:r>
              <a:rPr dirty="0" sz="1450" spc="-15">
                <a:latin typeface="Courier New"/>
                <a:cs typeface="Courier New"/>
              </a:rPr>
              <a:t>boolean</a:t>
            </a:r>
            <a:r>
              <a:rPr dirty="0" sz="1450" spc="-15">
                <a:latin typeface="Times New Roman"/>
                <a:cs typeface="Times New Roman"/>
              </a:rPr>
              <a:t>,</a:t>
            </a:r>
            <a:r>
              <a:rPr dirty="0" sz="1450" spc="50">
                <a:latin typeface="Times New Roman"/>
                <a:cs typeface="Times New Roman"/>
              </a:rPr>
              <a:t> </a:t>
            </a:r>
            <a:r>
              <a:rPr dirty="0" sz="1450" spc="-10">
                <a:latin typeface="Times New Roman"/>
                <a:cs typeface="Times New Roman"/>
              </a:rPr>
              <a:t>and</a:t>
            </a:r>
            <a:endParaRPr sz="1450">
              <a:latin typeface="Times New Roman"/>
              <a:cs typeface="Times New Roman"/>
            </a:endParaRPr>
          </a:p>
          <a:p>
            <a:pPr marL="441959" marR="373380">
              <a:lnSpc>
                <a:spcPct val="103499"/>
              </a:lnSpc>
            </a:pPr>
            <a:r>
              <a:rPr dirty="0" sz="1450" spc="-10">
                <a:latin typeface="Courier New"/>
                <a:cs typeface="Courier New"/>
              </a:rPr>
              <a:t>char</a:t>
            </a:r>
            <a:r>
              <a:rPr dirty="0" sz="1450" spc="-10">
                <a:latin typeface="Times New Roman"/>
                <a:cs typeface="Times New Roman"/>
              </a:rPr>
              <a:t>) are </a:t>
            </a:r>
            <a:r>
              <a:rPr dirty="0" sz="1450" spc="-5">
                <a:latin typeface="Times New Roman"/>
                <a:cs typeface="Times New Roman"/>
              </a:rPr>
              <a:t>not </a:t>
            </a:r>
            <a:r>
              <a:rPr dirty="0" sz="1450" spc="-10">
                <a:latin typeface="Times New Roman"/>
                <a:cs typeface="Times New Roman"/>
              </a:rPr>
              <a:t>objects, although in many ways they can </a:t>
            </a:r>
            <a:r>
              <a:rPr dirty="0" sz="1450" spc="-5">
                <a:latin typeface="Times New Roman"/>
                <a:cs typeface="Times New Roman"/>
              </a:rPr>
              <a:t>be </a:t>
            </a:r>
            <a:r>
              <a:rPr dirty="0" sz="1450" spc="-10">
                <a:latin typeface="Times New Roman"/>
                <a:cs typeface="Times New Roman"/>
              </a:rPr>
              <a:t>handled like objects.  They can </a:t>
            </a:r>
            <a:r>
              <a:rPr dirty="0" sz="1450" spc="-5">
                <a:latin typeface="Times New Roman"/>
                <a:cs typeface="Times New Roman"/>
              </a:rPr>
              <a:t>be </a:t>
            </a:r>
            <a:r>
              <a:rPr dirty="0" sz="1450" spc="-10">
                <a:latin typeface="Times New Roman"/>
                <a:cs typeface="Times New Roman"/>
              </a:rPr>
              <a:t>assigned to variables and passed in and </a:t>
            </a:r>
            <a:r>
              <a:rPr dirty="0" sz="1450" spc="-5">
                <a:latin typeface="Times New Roman"/>
                <a:cs typeface="Times New Roman"/>
              </a:rPr>
              <a:t>out of</a:t>
            </a:r>
            <a:r>
              <a:rPr dirty="0" sz="1450" spc="50">
                <a:latin typeface="Times New Roman"/>
                <a:cs typeface="Times New Roman"/>
              </a:rPr>
              <a:t> </a:t>
            </a:r>
            <a:r>
              <a:rPr dirty="0" sz="1450" spc="-10">
                <a:latin typeface="Times New Roman"/>
                <a:cs typeface="Times New Roman"/>
              </a:rPr>
              <a:t>methods.</a:t>
            </a:r>
            <a:endParaRPr sz="1450">
              <a:latin typeface="Times New Roman"/>
              <a:cs typeface="Times New Roman"/>
            </a:endParaRPr>
          </a:p>
          <a:p>
            <a:pPr marL="441959" marR="66040">
              <a:lnSpc>
                <a:spcPts val="1660"/>
              </a:lnSpc>
              <a:spcBef>
                <a:spcPts val="755"/>
              </a:spcBef>
            </a:pPr>
            <a:r>
              <a:rPr dirty="0" sz="1450" spc="-10">
                <a:latin typeface="Times New Roman"/>
                <a:cs typeface="Times New Roman"/>
              </a:rPr>
              <a:t>Objects are instances </a:t>
            </a:r>
            <a:r>
              <a:rPr dirty="0" sz="1450" spc="-5">
                <a:latin typeface="Times New Roman"/>
                <a:cs typeface="Times New Roman"/>
              </a:rPr>
              <a:t>of </a:t>
            </a:r>
            <a:r>
              <a:rPr dirty="0" sz="1450" spc="-10">
                <a:latin typeface="Times New Roman"/>
                <a:cs typeface="Times New Roman"/>
              </a:rPr>
              <a:t>classes and as such are much more complex data types than  simple numbers and characters. They often contain numbers and characters as  instance </a:t>
            </a:r>
            <a:r>
              <a:rPr dirty="0" sz="1450" spc="-5">
                <a:latin typeface="Times New Roman"/>
                <a:cs typeface="Times New Roman"/>
              </a:rPr>
              <a:t>or </a:t>
            </a:r>
            <a:r>
              <a:rPr dirty="0" sz="1450" spc="-10">
                <a:latin typeface="Times New Roman"/>
                <a:cs typeface="Times New Roman"/>
              </a:rPr>
              <a:t>class</a:t>
            </a:r>
            <a:r>
              <a:rPr dirty="0" sz="1450" spc="-5">
                <a:latin typeface="Times New Roman"/>
                <a:cs typeface="Times New Roman"/>
              </a:rPr>
              <a:t> </a:t>
            </a:r>
            <a:r>
              <a:rPr dirty="0" sz="1450" spc="-10">
                <a:latin typeface="Times New Roman"/>
                <a:cs typeface="Times New Roman"/>
              </a:rPr>
              <a:t>variables.</a:t>
            </a:r>
            <a:endParaRPr sz="145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r>
              <a:rPr dirty="0"/>
              <a:t>21</a:t>
            </a:r>
            <a:r>
              <a:rPr dirty="0"/>
              <a:t> of</a:t>
            </a:r>
            <a:r>
              <a:rPr dirty="0" spc="-90"/>
              <a:t> </a:t>
            </a:r>
            <a:r>
              <a:rPr dirty="0"/>
              <a:t>22</a:t>
            </a:r>
          </a:p>
        </p:txBody>
      </p:sp>
      <p:sp>
        <p:nvSpPr>
          <p:cNvPr id="2" name="object 2"/>
          <p:cNvSpPr txBox="1"/>
          <p:nvPr/>
        </p:nvSpPr>
        <p:spPr>
          <a:xfrm>
            <a:off x="444497" y="417184"/>
            <a:ext cx="6666865" cy="9528810"/>
          </a:xfrm>
          <a:prstGeom prst="rect">
            <a:avLst/>
          </a:prstGeom>
        </p:spPr>
        <p:txBody>
          <a:bodyPr wrap="square" lIns="0" tIns="15875" rIns="0" bIns="0" rtlCol="0" vert="horz">
            <a:spAutoFit/>
          </a:bodyPr>
          <a:lstStyle/>
          <a:p>
            <a:pPr marL="441959" marR="184150" indent="-146685">
              <a:lnSpc>
                <a:spcPct val="98000"/>
              </a:lnSpc>
              <a:spcBef>
                <a:spcPts val="125"/>
              </a:spcBef>
            </a:pPr>
            <a:r>
              <a:rPr dirty="0" u="sng" sz="1450" spc="-10" b="1">
                <a:solidFill>
                  <a:srgbClr val="0000ED"/>
                </a:solidFill>
                <a:uFill>
                  <a:solidFill>
                    <a:srgbClr val="0000ED"/>
                  </a:solidFill>
                </a:uFill>
                <a:latin typeface="Times New Roman"/>
                <a:cs typeface="Times New Roman"/>
                <a:hlinkClick r:id="rId2" action="ppaction://hlinksldjump"/>
              </a:rPr>
              <a:t>Q</a:t>
            </a:r>
            <a:r>
              <a:rPr dirty="0" sz="1450" spc="-10" b="1">
                <a:solidFill>
                  <a:srgbClr val="0000ED"/>
                </a:solidFill>
                <a:latin typeface="Times New Roman"/>
                <a:cs typeface="Times New Roman"/>
                <a:hlinkClick r:id="rId2" action="ppaction://hlinksldjump"/>
              </a:rPr>
              <a:t> </a:t>
            </a:r>
            <a:r>
              <a:rPr dirty="0" sz="1450" spc="-10" b="1">
                <a:latin typeface="Times New Roman"/>
                <a:cs typeface="Times New Roman"/>
              </a:rPr>
              <a:t>The </a:t>
            </a:r>
            <a:r>
              <a:rPr dirty="0" sz="1450" spc="-15" b="1">
                <a:latin typeface="Courier New"/>
                <a:cs typeface="Courier New"/>
              </a:rPr>
              <a:t>length() </a:t>
            </a:r>
            <a:r>
              <a:rPr dirty="0" sz="1450" spc="-10" b="1">
                <a:latin typeface="Times New Roman"/>
                <a:cs typeface="Times New Roman"/>
              </a:rPr>
              <a:t>and </a:t>
            </a:r>
            <a:r>
              <a:rPr dirty="0" sz="1450" spc="-15" b="1">
                <a:latin typeface="Courier New"/>
                <a:cs typeface="Courier New"/>
              </a:rPr>
              <a:t>charAt() </a:t>
            </a:r>
            <a:r>
              <a:rPr dirty="0" sz="1450" spc="-10" b="1">
                <a:latin typeface="Times New Roman"/>
                <a:cs typeface="Times New Roman"/>
              </a:rPr>
              <a:t>methods in the StringChecker application  (</a:t>
            </a:r>
            <a:r>
              <a:rPr dirty="0" u="sng" sz="1450" spc="-10" b="1">
                <a:solidFill>
                  <a:srgbClr val="0000ED"/>
                </a:solidFill>
                <a:uFill>
                  <a:solidFill>
                    <a:srgbClr val="0000ED"/>
                  </a:solidFill>
                </a:uFill>
                <a:latin typeface="Times New Roman"/>
                <a:cs typeface="Times New Roman"/>
              </a:rPr>
              <a:t>Listing 3.3</a:t>
            </a:r>
            <a:r>
              <a:rPr dirty="0" sz="1450" spc="-10" b="1">
                <a:latin typeface="Times New Roman"/>
                <a:cs typeface="Times New Roman"/>
              </a:rPr>
              <a:t>) don’t appear to make sense. If </a:t>
            </a:r>
            <a:r>
              <a:rPr dirty="0" sz="1450" spc="-15" b="1">
                <a:latin typeface="Courier New"/>
                <a:cs typeface="Courier New"/>
              </a:rPr>
              <a:t>length()</a:t>
            </a:r>
            <a:r>
              <a:rPr dirty="0" sz="1450" spc="-400" b="1">
                <a:latin typeface="Courier New"/>
                <a:cs typeface="Courier New"/>
              </a:rPr>
              <a:t> </a:t>
            </a:r>
            <a:r>
              <a:rPr dirty="0" sz="1450" spc="-10" b="1">
                <a:latin typeface="Times New Roman"/>
                <a:cs typeface="Times New Roman"/>
              </a:rPr>
              <a:t>says that a string is 33  characters long, shouldn’t the characters be </a:t>
            </a:r>
            <a:r>
              <a:rPr dirty="0" sz="1450" spc="-15" b="1">
                <a:latin typeface="Times New Roman"/>
                <a:cs typeface="Times New Roman"/>
              </a:rPr>
              <a:t>numbered from </a:t>
            </a:r>
            <a:r>
              <a:rPr dirty="0" sz="1450" spc="-10" b="1">
                <a:latin typeface="Times New Roman"/>
                <a:cs typeface="Times New Roman"/>
              </a:rPr>
              <a:t>1 to 33 when  </a:t>
            </a:r>
            <a:r>
              <a:rPr dirty="0" sz="1450" spc="-15" b="1">
                <a:latin typeface="Courier New"/>
                <a:cs typeface="Courier New"/>
              </a:rPr>
              <a:t>charAt()</a:t>
            </a:r>
            <a:r>
              <a:rPr dirty="0" sz="1450" spc="-480" b="1">
                <a:latin typeface="Courier New"/>
                <a:cs typeface="Courier New"/>
              </a:rPr>
              <a:t> </a:t>
            </a:r>
            <a:r>
              <a:rPr dirty="0" sz="1450" spc="-10" b="1">
                <a:latin typeface="Times New Roman"/>
                <a:cs typeface="Times New Roman"/>
              </a:rPr>
              <a:t>is used to display characters in the string?</a:t>
            </a:r>
            <a:endParaRPr sz="1450">
              <a:latin typeface="Times New Roman"/>
              <a:cs typeface="Times New Roman"/>
            </a:endParaRPr>
          </a:p>
          <a:p>
            <a:pPr marL="441959" marR="5080" indent="-146685">
              <a:lnSpc>
                <a:spcPct val="98500"/>
              </a:lnSpc>
              <a:spcBef>
                <a:spcPts val="735"/>
              </a:spcBef>
            </a:pPr>
            <a:r>
              <a:rPr dirty="0" u="sng" sz="1450" spc="-10" b="1">
                <a:solidFill>
                  <a:srgbClr val="0000ED"/>
                </a:solidFill>
                <a:uFill>
                  <a:solidFill>
                    <a:srgbClr val="0000ED"/>
                  </a:solidFill>
                </a:uFill>
                <a:latin typeface="Times New Roman"/>
                <a:cs typeface="Times New Roman"/>
                <a:hlinkClick r:id="rId2" action="ppaction://hlinksldjump"/>
              </a:rPr>
              <a:t>A</a:t>
            </a:r>
            <a:r>
              <a:rPr dirty="0" sz="1450" spc="-10" b="1">
                <a:solidFill>
                  <a:srgbClr val="0000ED"/>
                </a:solidFill>
                <a:latin typeface="Times New Roman"/>
                <a:cs typeface="Times New Roman"/>
                <a:hlinkClick r:id="rId2" action="ppaction://hlinksldjump"/>
              </a:rPr>
              <a:t> </a:t>
            </a:r>
            <a:r>
              <a:rPr dirty="0" sz="1450" spc="-10">
                <a:latin typeface="Times New Roman"/>
                <a:cs typeface="Times New Roman"/>
              </a:rPr>
              <a:t>The two methods look at strings </a:t>
            </a:r>
            <a:r>
              <a:rPr dirty="0" sz="1450" spc="-20">
                <a:latin typeface="Times New Roman"/>
                <a:cs typeface="Times New Roman"/>
              </a:rPr>
              <a:t>differently. </a:t>
            </a:r>
            <a:r>
              <a:rPr dirty="0" sz="1450" spc="-10">
                <a:latin typeface="Times New Roman"/>
                <a:cs typeface="Times New Roman"/>
              </a:rPr>
              <a:t>The </a:t>
            </a:r>
            <a:r>
              <a:rPr dirty="0" sz="1450" spc="-15">
                <a:latin typeface="Courier New"/>
                <a:cs typeface="Courier New"/>
              </a:rPr>
              <a:t>length() </a:t>
            </a:r>
            <a:r>
              <a:rPr dirty="0" sz="1450" spc="-10">
                <a:latin typeface="Times New Roman"/>
                <a:cs typeface="Times New Roman"/>
              </a:rPr>
              <a:t>method counts the  characters in the string, with the first character counting as </a:t>
            </a:r>
            <a:r>
              <a:rPr dirty="0" sz="1450" spc="-5">
                <a:latin typeface="Times New Roman"/>
                <a:cs typeface="Times New Roman"/>
              </a:rPr>
              <a:t>1, </a:t>
            </a:r>
            <a:r>
              <a:rPr dirty="0" sz="1450" spc="-10">
                <a:latin typeface="Times New Roman"/>
                <a:cs typeface="Times New Roman"/>
              </a:rPr>
              <a:t>the second as </a:t>
            </a:r>
            <a:r>
              <a:rPr dirty="0" sz="1450" spc="-5">
                <a:latin typeface="Times New Roman"/>
                <a:cs typeface="Times New Roman"/>
              </a:rPr>
              <a:t>2, </a:t>
            </a:r>
            <a:r>
              <a:rPr dirty="0" sz="1450" spc="-10">
                <a:latin typeface="Times New Roman"/>
                <a:cs typeface="Times New Roman"/>
              </a:rPr>
              <a:t>and so  </a:t>
            </a:r>
            <a:r>
              <a:rPr dirty="0" sz="1450" spc="-5">
                <a:latin typeface="Times New Roman"/>
                <a:cs typeface="Times New Roman"/>
              </a:rPr>
              <a:t>on. </a:t>
            </a:r>
            <a:r>
              <a:rPr dirty="0" sz="1450" spc="-10">
                <a:latin typeface="Times New Roman"/>
                <a:cs typeface="Times New Roman"/>
              </a:rPr>
              <a:t>The </a:t>
            </a:r>
            <a:r>
              <a:rPr dirty="0" sz="1450" spc="-15">
                <a:latin typeface="Courier New"/>
                <a:cs typeface="Courier New"/>
              </a:rPr>
              <a:t>charAt()</a:t>
            </a:r>
            <a:r>
              <a:rPr dirty="0" sz="1450" spc="-375">
                <a:latin typeface="Courier New"/>
                <a:cs typeface="Courier New"/>
              </a:rPr>
              <a:t> </a:t>
            </a:r>
            <a:r>
              <a:rPr dirty="0" sz="1450" spc="-10">
                <a:latin typeface="Times New Roman"/>
                <a:cs typeface="Times New Roman"/>
              </a:rPr>
              <a:t>method considers the first character in the string to </a:t>
            </a:r>
            <a:r>
              <a:rPr dirty="0" sz="1450" spc="-5">
                <a:latin typeface="Times New Roman"/>
                <a:cs typeface="Times New Roman"/>
              </a:rPr>
              <a:t>be </a:t>
            </a:r>
            <a:r>
              <a:rPr dirty="0" sz="1450" spc="-10">
                <a:latin typeface="Times New Roman"/>
                <a:cs typeface="Times New Roman"/>
              </a:rPr>
              <a:t>located at  position number </a:t>
            </a:r>
            <a:r>
              <a:rPr dirty="0" sz="1450" spc="-5">
                <a:latin typeface="Times New Roman"/>
                <a:cs typeface="Times New Roman"/>
              </a:rPr>
              <a:t>0. </a:t>
            </a:r>
            <a:r>
              <a:rPr dirty="0" sz="1450" spc="-10">
                <a:latin typeface="Times New Roman"/>
                <a:cs typeface="Times New Roman"/>
              </a:rPr>
              <a:t>This is the same numbering system used with array elements in  Java. Consider the string “Charlie Brown”. It has 13 characters ranging from  position 0 (the letter C) to position 12 (the letter</a:t>
            </a:r>
            <a:r>
              <a:rPr dirty="0" sz="1450" spc="45">
                <a:latin typeface="Times New Roman"/>
                <a:cs typeface="Times New Roman"/>
              </a:rPr>
              <a:t> </a:t>
            </a:r>
            <a:r>
              <a:rPr dirty="0" sz="1450" spc="-10">
                <a:latin typeface="Times New Roman"/>
                <a:cs typeface="Times New Roman"/>
              </a:rPr>
              <a:t>n).</a:t>
            </a:r>
            <a:endParaRPr sz="1450">
              <a:latin typeface="Times New Roman"/>
              <a:cs typeface="Times New Roman"/>
            </a:endParaRPr>
          </a:p>
          <a:p>
            <a:pPr marL="441959" marR="76835" indent="-146685">
              <a:lnSpc>
                <a:spcPts val="1660"/>
              </a:lnSpc>
              <a:spcBef>
                <a:spcPts val="755"/>
              </a:spcBef>
            </a:pPr>
            <a:r>
              <a:rPr dirty="0" u="sng" sz="1450" spc="-10" b="1">
                <a:solidFill>
                  <a:srgbClr val="0000ED"/>
                </a:solidFill>
                <a:uFill>
                  <a:solidFill>
                    <a:srgbClr val="0000ED"/>
                  </a:solidFill>
                </a:uFill>
                <a:latin typeface="Times New Roman"/>
                <a:cs typeface="Times New Roman"/>
                <a:hlinkClick r:id="rId2" action="ppaction://hlinksldjump"/>
              </a:rPr>
              <a:t>Q</a:t>
            </a:r>
            <a:r>
              <a:rPr dirty="0" sz="1450" spc="-10" b="1">
                <a:solidFill>
                  <a:srgbClr val="0000ED"/>
                </a:solidFill>
                <a:latin typeface="Times New Roman"/>
                <a:cs typeface="Times New Roman"/>
                <a:hlinkClick r:id="rId2" action="ppaction://hlinksldjump"/>
              </a:rPr>
              <a:t> </a:t>
            </a:r>
            <a:r>
              <a:rPr dirty="0" sz="1450" spc="-10" b="1">
                <a:latin typeface="Times New Roman"/>
                <a:cs typeface="Times New Roman"/>
              </a:rPr>
              <a:t>If Java lacks pointers, how can </a:t>
            </a:r>
            <a:r>
              <a:rPr dirty="0" sz="1450" spc="-5" b="1">
                <a:latin typeface="Times New Roman"/>
                <a:cs typeface="Times New Roman"/>
              </a:rPr>
              <a:t>I </a:t>
            </a:r>
            <a:r>
              <a:rPr dirty="0" sz="1450" spc="-10" b="1">
                <a:latin typeface="Times New Roman"/>
                <a:cs typeface="Times New Roman"/>
              </a:rPr>
              <a:t>do something like linked lists, </a:t>
            </a:r>
            <a:r>
              <a:rPr dirty="0" sz="1450" spc="-15" b="1">
                <a:latin typeface="Times New Roman"/>
                <a:cs typeface="Times New Roman"/>
              </a:rPr>
              <a:t>where </a:t>
            </a:r>
            <a:r>
              <a:rPr dirty="0" sz="1450" spc="-20" b="1">
                <a:latin typeface="Times New Roman"/>
                <a:cs typeface="Times New Roman"/>
              </a:rPr>
              <a:t>there’s </a:t>
            </a:r>
            <a:r>
              <a:rPr dirty="0" sz="1450" spc="-10" b="1">
                <a:latin typeface="Times New Roman"/>
                <a:cs typeface="Times New Roman"/>
              </a:rPr>
              <a:t>a  pointer </a:t>
            </a:r>
            <a:r>
              <a:rPr dirty="0" sz="1450" spc="-15" b="1">
                <a:latin typeface="Times New Roman"/>
                <a:cs typeface="Times New Roman"/>
              </a:rPr>
              <a:t>from </a:t>
            </a:r>
            <a:r>
              <a:rPr dirty="0" sz="1450" spc="-10" b="1">
                <a:latin typeface="Times New Roman"/>
                <a:cs typeface="Times New Roman"/>
              </a:rPr>
              <a:t>one node to another so that they can be</a:t>
            </a:r>
            <a:r>
              <a:rPr dirty="0" sz="1450" b="1">
                <a:latin typeface="Times New Roman"/>
                <a:cs typeface="Times New Roman"/>
              </a:rPr>
              <a:t> </a:t>
            </a:r>
            <a:r>
              <a:rPr dirty="0" sz="1450" spc="-10" b="1">
                <a:latin typeface="Times New Roman"/>
                <a:cs typeface="Times New Roman"/>
              </a:rPr>
              <a:t>traversed?</a:t>
            </a:r>
            <a:endParaRPr sz="1450">
              <a:latin typeface="Times New Roman"/>
              <a:cs typeface="Times New Roman"/>
            </a:endParaRPr>
          </a:p>
          <a:p>
            <a:pPr marL="441959" marR="114935" indent="-146685">
              <a:lnSpc>
                <a:spcPct val="98500"/>
              </a:lnSpc>
              <a:spcBef>
                <a:spcPts val="620"/>
              </a:spcBef>
            </a:pPr>
            <a:r>
              <a:rPr dirty="0" u="sng" sz="1450" spc="-10" b="1">
                <a:solidFill>
                  <a:srgbClr val="0000ED"/>
                </a:solidFill>
                <a:uFill>
                  <a:solidFill>
                    <a:srgbClr val="0000ED"/>
                  </a:solidFill>
                </a:uFill>
                <a:latin typeface="Times New Roman"/>
                <a:cs typeface="Times New Roman"/>
                <a:hlinkClick r:id="rId2" action="ppaction://hlinksldjump"/>
              </a:rPr>
              <a:t>A</a:t>
            </a:r>
            <a:r>
              <a:rPr dirty="0" sz="1450" spc="-10" b="1">
                <a:solidFill>
                  <a:srgbClr val="0000ED"/>
                </a:solidFill>
                <a:latin typeface="Times New Roman"/>
                <a:cs typeface="Times New Roman"/>
                <a:hlinkClick r:id="rId2" action="ppaction://hlinksldjump"/>
              </a:rPr>
              <a:t> </a:t>
            </a:r>
            <a:r>
              <a:rPr dirty="0" sz="1450" spc="-30">
                <a:latin typeface="Times New Roman"/>
                <a:cs typeface="Times New Roman"/>
              </a:rPr>
              <a:t>It’s </a:t>
            </a:r>
            <a:r>
              <a:rPr dirty="0" sz="1450" spc="-10">
                <a:latin typeface="Times New Roman"/>
                <a:cs typeface="Times New Roman"/>
              </a:rPr>
              <a:t>incorrect to say that Java has no pointers; it just has no </a:t>
            </a:r>
            <a:r>
              <a:rPr dirty="0" sz="1450" spc="-10" i="1">
                <a:latin typeface="Times New Roman"/>
                <a:cs typeface="Times New Roman"/>
              </a:rPr>
              <a:t>explicit </a:t>
            </a:r>
            <a:r>
              <a:rPr dirty="0" sz="1450" spc="-10">
                <a:latin typeface="Times New Roman"/>
                <a:cs typeface="Times New Roman"/>
              </a:rPr>
              <a:t>pointers. Object  references are </a:t>
            </a:r>
            <a:r>
              <a:rPr dirty="0" sz="1450" spc="-15">
                <a:latin typeface="Times New Roman"/>
                <a:cs typeface="Times New Roman"/>
              </a:rPr>
              <a:t>effectively </a:t>
            </a:r>
            <a:r>
              <a:rPr dirty="0" sz="1450" spc="-10">
                <a:latin typeface="Times New Roman"/>
                <a:cs typeface="Times New Roman"/>
              </a:rPr>
              <a:t>pointers. </a:t>
            </a:r>
            <a:r>
              <a:rPr dirty="0" sz="1450" spc="-60">
                <a:latin typeface="Times New Roman"/>
                <a:cs typeface="Times New Roman"/>
              </a:rPr>
              <a:t>To </a:t>
            </a:r>
            <a:r>
              <a:rPr dirty="0" sz="1450" spc="-10">
                <a:latin typeface="Times New Roman"/>
                <a:cs typeface="Times New Roman"/>
              </a:rPr>
              <a:t>create something like </a:t>
            </a:r>
            <a:r>
              <a:rPr dirty="0" sz="1450" spc="-5">
                <a:latin typeface="Times New Roman"/>
                <a:cs typeface="Times New Roman"/>
              </a:rPr>
              <a:t>a </a:t>
            </a:r>
            <a:r>
              <a:rPr dirty="0" sz="1450" spc="-10">
                <a:latin typeface="Times New Roman"/>
                <a:cs typeface="Times New Roman"/>
              </a:rPr>
              <a:t>linked list, you could  create </a:t>
            </a:r>
            <a:r>
              <a:rPr dirty="0" sz="1450" spc="-5">
                <a:latin typeface="Times New Roman"/>
                <a:cs typeface="Times New Roman"/>
              </a:rPr>
              <a:t>a </a:t>
            </a:r>
            <a:r>
              <a:rPr dirty="0" sz="1450" spc="-10">
                <a:latin typeface="Times New Roman"/>
                <a:cs typeface="Times New Roman"/>
              </a:rPr>
              <a:t>class called </a:t>
            </a:r>
            <a:r>
              <a:rPr dirty="0" sz="1450" spc="-10">
                <a:latin typeface="Courier New"/>
                <a:cs typeface="Courier New"/>
              </a:rPr>
              <a:t>Node</a:t>
            </a:r>
            <a:r>
              <a:rPr dirty="0" sz="1450" spc="-10">
                <a:latin typeface="Times New Roman"/>
                <a:cs typeface="Times New Roman"/>
              </a:rPr>
              <a:t>, which would have an instance variable also </a:t>
            </a:r>
            <a:r>
              <a:rPr dirty="0" sz="1450" spc="-5">
                <a:latin typeface="Times New Roman"/>
                <a:cs typeface="Times New Roman"/>
              </a:rPr>
              <a:t>of </a:t>
            </a:r>
            <a:r>
              <a:rPr dirty="0" sz="1450" spc="-10">
                <a:latin typeface="Times New Roman"/>
                <a:cs typeface="Times New Roman"/>
              </a:rPr>
              <a:t>type  </a:t>
            </a:r>
            <a:r>
              <a:rPr dirty="0" sz="1450" spc="-10">
                <a:latin typeface="Courier New"/>
                <a:cs typeface="Courier New"/>
              </a:rPr>
              <a:t>Node</a:t>
            </a:r>
            <a:r>
              <a:rPr dirty="0" sz="1450" spc="-10">
                <a:latin typeface="Times New Roman"/>
                <a:cs typeface="Times New Roman"/>
              </a:rPr>
              <a:t>. </a:t>
            </a:r>
            <a:r>
              <a:rPr dirty="0" sz="1450" spc="-60">
                <a:latin typeface="Times New Roman"/>
                <a:cs typeface="Times New Roman"/>
              </a:rPr>
              <a:t>To </a:t>
            </a:r>
            <a:r>
              <a:rPr dirty="0" sz="1450" spc="-10">
                <a:latin typeface="Times New Roman"/>
                <a:cs typeface="Times New Roman"/>
              </a:rPr>
              <a:t>link node objects, assign </a:t>
            </a:r>
            <a:r>
              <a:rPr dirty="0" sz="1450" spc="-5">
                <a:latin typeface="Times New Roman"/>
                <a:cs typeface="Times New Roman"/>
              </a:rPr>
              <a:t>a </a:t>
            </a:r>
            <a:r>
              <a:rPr dirty="0" sz="1450" spc="-10">
                <a:latin typeface="Times New Roman"/>
                <a:cs typeface="Times New Roman"/>
              </a:rPr>
              <a:t>node object to the instance variable </a:t>
            </a:r>
            <a:r>
              <a:rPr dirty="0" sz="1450" spc="-5">
                <a:latin typeface="Times New Roman"/>
                <a:cs typeface="Times New Roman"/>
              </a:rPr>
              <a:t>of </a:t>
            </a:r>
            <a:r>
              <a:rPr dirty="0" sz="1450" spc="-10">
                <a:latin typeface="Times New Roman"/>
                <a:cs typeface="Times New Roman"/>
              </a:rPr>
              <a:t>the  object immediately before it in the list. Because object references are pointers,  linked lists set up this way behave as you would expect them</a:t>
            </a:r>
            <a:r>
              <a:rPr dirty="0" sz="1450" spc="65">
                <a:latin typeface="Times New Roman"/>
                <a:cs typeface="Times New Roman"/>
              </a:rPr>
              <a:t> </a:t>
            </a:r>
            <a:r>
              <a:rPr dirty="0" sz="1450" spc="-10">
                <a:latin typeface="Times New Roman"/>
                <a:cs typeface="Times New Roman"/>
              </a:rPr>
              <a:t>to.</a:t>
            </a:r>
            <a:endParaRPr sz="1450">
              <a:latin typeface="Times New Roman"/>
              <a:cs typeface="Times New Roman"/>
            </a:endParaRPr>
          </a:p>
          <a:p>
            <a:pPr>
              <a:lnSpc>
                <a:spcPct val="100000"/>
              </a:lnSpc>
            </a:pPr>
            <a:endParaRPr sz="1600">
              <a:latin typeface="Times New Roman"/>
              <a:cs typeface="Times New Roman"/>
            </a:endParaRPr>
          </a:p>
          <a:p>
            <a:pPr marL="12700">
              <a:lnSpc>
                <a:spcPct val="100000"/>
              </a:lnSpc>
              <a:spcBef>
                <a:spcPts val="1190"/>
              </a:spcBef>
            </a:pPr>
            <a:r>
              <a:rPr dirty="0" sz="1650" spc="-5" b="1">
                <a:latin typeface="Times New Roman"/>
                <a:cs typeface="Times New Roman"/>
              </a:rPr>
              <a:t>Quiz</a:t>
            </a:r>
            <a:endParaRPr sz="1650">
              <a:latin typeface="Times New Roman"/>
              <a:cs typeface="Times New Roman"/>
            </a:endParaRPr>
          </a:p>
          <a:p>
            <a:pPr marL="12700">
              <a:lnSpc>
                <a:spcPct val="100000"/>
              </a:lnSpc>
              <a:spcBef>
                <a:spcPts val="665"/>
              </a:spcBef>
            </a:pPr>
            <a:r>
              <a:rPr dirty="0" sz="1450" spc="-10">
                <a:latin typeface="Times New Roman"/>
                <a:cs typeface="Times New Roman"/>
              </a:rPr>
              <a:t>Review </a:t>
            </a:r>
            <a:r>
              <a:rPr dirty="0" sz="1450" spc="-20">
                <a:latin typeface="Times New Roman"/>
                <a:cs typeface="Times New Roman"/>
              </a:rPr>
              <a:t>today’s </a:t>
            </a:r>
            <a:r>
              <a:rPr dirty="0" sz="1450" spc="-10">
                <a:latin typeface="Times New Roman"/>
                <a:cs typeface="Times New Roman"/>
              </a:rPr>
              <a:t>material by taking this three-question</a:t>
            </a:r>
            <a:r>
              <a:rPr dirty="0" sz="1450" spc="35">
                <a:latin typeface="Times New Roman"/>
                <a:cs typeface="Times New Roman"/>
              </a:rPr>
              <a:t> </a:t>
            </a:r>
            <a:r>
              <a:rPr dirty="0" sz="1450" spc="-10">
                <a:latin typeface="Times New Roman"/>
                <a:cs typeface="Times New Roman"/>
              </a:rPr>
              <a:t>quiz.</a:t>
            </a:r>
            <a:endParaRPr sz="1450">
              <a:latin typeface="Times New Roman"/>
              <a:cs typeface="Times New Roman"/>
            </a:endParaRPr>
          </a:p>
          <a:p>
            <a:pPr marL="12700">
              <a:lnSpc>
                <a:spcPct val="100000"/>
              </a:lnSpc>
              <a:spcBef>
                <a:spcPts val="1375"/>
              </a:spcBef>
            </a:pPr>
            <a:r>
              <a:rPr dirty="0" sz="1650" spc="-5" b="1">
                <a:latin typeface="Times New Roman"/>
                <a:cs typeface="Times New Roman"/>
              </a:rPr>
              <a:t>Questions</a:t>
            </a:r>
            <a:endParaRPr sz="1650">
              <a:latin typeface="Times New Roman"/>
              <a:cs typeface="Times New Roman"/>
            </a:endParaRPr>
          </a:p>
          <a:p>
            <a:pPr marL="450850" indent="-182245">
              <a:lnSpc>
                <a:spcPct val="100000"/>
              </a:lnSpc>
              <a:spcBef>
                <a:spcPts val="670"/>
              </a:spcBef>
              <a:buAutoNum type="arabicPeriod"/>
              <a:tabLst>
                <a:tab pos="451484" algn="l"/>
              </a:tabLst>
            </a:pPr>
            <a:r>
              <a:rPr dirty="0" sz="1450" spc="-10">
                <a:latin typeface="Times New Roman"/>
                <a:cs typeface="Times New Roman"/>
              </a:rPr>
              <a:t>W</a:t>
            </a:r>
            <a:r>
              <a:rPr dirty="0" sz="1450" spc="-10">
                <a:latin typeface="Times New Roman"/>
                <a:cs typeface="Times New Roman"/>
              </a:rPr>
              <a:t>hat operator do you use to call an </a:t>
            </a:r>
            <a:r>
              <a:rPr dirty="0" sz="1450" spc="-20">
                <a:latin typeface="Times New Roman"/>
                <a:cs typeface="Times New Roman"/>
              </a:rPr>
              <a:t>object’s </a:t>
            </a:r>
            <a:r>
              <a:rPr dirty="0" sz="1450" spc="-10">
                <a:latin typeface="Times New Roman"/>
                <a:cs typeface="Times New Roman"/>
              </a:rPr>
              <a:t>constructor and create </a:t>
            </a:r>
            <a:r>
              <a:rPr dirty="0" sz="1450" spc="-5">
                <a:latin typeface="Times New Roman"/>
                <a:cs typeface="Times New Roman"/>
              </a:rPr>
              <a:t>a </a:t>
            </a:r>
            <a:r>
              <a:rPr dirty="0" sz="1450" spc="-10">
                <a:latin typeface="Times New Roman"/>
                <a:cs typeface="Times New Roman"/>
              </a:rPr>
              <a:t>new</a:t>
            </a:r>
            <a:r>
              <a:rPr dirty="0" sz="1450" spc="125">
                <a:latin typeface="Times New Roman"/>
                <a:cs typeface="Times New Roman"/>
              </a:rPr>
              <a:t> </a:t>
            </a:r>
            <a:r>
              <a:rPr dirty="0" sz="1450" spc="-10">
                <a:latin typeface="Times New Roman"/>
                <a:cs typeface="Times New Roman"/>
              </a:rPr>
              <a:t>object?</a:t>
            </a:r>
            <a:endParaRPr sz="1450">
              <a:latin typeface="Times New Roman"/>
              <a:cs typeface="Times New Roman"/>
            </a:endParaRPr>
          </a:p>
          <a:p>
            <a:pPr marL="478790">
              <a:lnSpc>
                <a:spcPct val="100000"/>
              </a:lnSpc>
              <a:spcBef>
                <a:spcPts val="635"/>
              </a:spcBef>
            </a:pPr>
            <a:r>
              <a:rPr dirty="0" sz="1450" spc="-10" b="1">
                <a:latin typeface="Times New Roman"/>
                <a:cs typeface="Times New Roman"/>
              </a:rPr>
              <a:t>A. </a:t>
            </a:r>
            <a:r>
              <a:rPr dirty="0" sz="1450" spc="-10">
                <a:latin typeface="Courier New"/>
                <a:cs typeface="Courier New"/>
              </a:rPr>
              <a:t>+</a:t>
            </a:r>
            <a:endParaRPr sz="1450">
              <a:latin typeface="Courier New"/>
              <a:cs typeface="Courier New"/>
            </a:endParaRPr>
          </a:p>
          <a:p>
            <a:pPr lvl="1" marL="692150" indent="-213360">
              <a:lnSpc>
                <a:spcPct val="100000"/>
              </a:lnSpc>
              <a:spcBef>
                <a:spcPts val="780"/>
              </a:spcBef>
              <a:buFont typeface="Times New Roman"/>
              <a:buAutoNum type="alphaUcPeriod" startAt="2"/>
              <a:tabLst>
                <a:tab pos="692785" algn="l"/>
              </a:tabLst>
            </a:pPr>
            <a:r>
              <a:rPr dirty="0" sz="1450" spc="-10">
                <a:latin typeface="Courier New"/>
                <a:cs typeface="Courier New"/>
              </a:rPr>
              <a:t>new</a:t>
            </a:r>
            <a:endParaRPr sz="1450">
              <a:latin typeface="Courier New"/>
              <a:cs typeface="Courier New"/>
            </a:endParaRPr>
          </a:p>
          <a:p>
            <a:pPr lvl="1" marL="702310" indent="-223520">
              <a:lnSpc>
                <a:spcPct val="100000"/>
              </a:lnSpc>
              <a:spcBef>
                <a:spcPts val="780"/>
              </a:spcBef>
              <a:buFont typeface="Times New Roman"/>
              <a:buAutoNum type="alphaUcPeriod" startAt="2"/>
              <a:tabLst>
                <a:tab pos="702310" algn="l"/>
              </a:tabLst>
            </a:pPr>
            <a:r>
              <a:rPr dirty="0" sz="1450" spc="-15">
                <a:latin typeface="Courier New"/>
                <a:cs typeface="Courier New"/>
              </a:rPr>
              <a:t>instanceof</a:t>
            </a:r>
            <a:endParaRPr sz="1450">
              <a:latin typeface="Courier New"/>
              <a:cs typeface="Courier New"/>
            </a:endParaRPr>
          </a:p>
          <a:p>
            <a:pPr marL="450850" indent="-182245">
              <a:lnSpc>
                <a:spcPct val="100000"/>
              </a:lnSpc>
              <a:spcBef>
                <a:spcPts val="780"/>
              </a:spcBef>
              <a:buAutoNum type="arabicPeriod" startAt="2"/>
              <a:tabLst>
                <a:tab pos="451484" algn="l"/>
              </a:tabLst>
            </a:pPr>
            <a:r>
              <a:rPr dirty="0" sz="1450" spc="-10">
                <a:latin typeface="Times New Roman"/>
                <a:cs typeface="Times New Roman"/>
              </a:rPr>
              <a:t>W</a:t>
            </a:r>
            <a:r>
              <a:rPr dirty="0" sz="1450" spc="-10">
                <a:latin typeface="Times New Roman"/>
                <a:cs typeface="Times New Roman"/>
              </a:rPr>
              <a:t>hat kind </a:t>
            </a:r>
            <a:r>
              <a:rPr dirty="0" sz="1450" spc="-5">
                <a:latin typeface="Times New Roman"/>
                <a:cs typeface="Times New Roman"/>
              </a:rPr>
              <a:t>of </a:t>
            </a:r>
            <a:r>
              <a:rPr dirty="0" sz="1450" spc="-10">
                <a:latin typeface="Times New Roman"/>
                <a:cs typeface="Times New Roman"/>
              </a:rPr>
              <a:t>methods apply to all objects </a:t>
            </a:r>
            <a:r>
              <a:rPr dirty="0" sz="1450" spc="-5">
                <a:latin typeface="Times New Roman"/>
                <a:cs typeface="Times New Roman"/>
              </a:rPr>
              <a:t>of a </a:t>
            </a:r>
            <a:r>
              <a:rPr dirty="0" sz="1450" spc="-10">
                <a:latin typeface="Times New Roman"/>
                <a:cs typeface="Times New Roman"/>
              </a:rPr>
              <a:t>class rather than an individual</a:t>
            </a:r>
            <a:r>
              <a:rPr dirty="0" sz="1450" spc="140">
                <a:latin typeface="Times New Roman"/>
                <a:cs typeface="Times New Roman"/>
              </a:rPr>
              <a:t> </a:t>
            </a:r>
            <a:r>
              <a:rPr dirty="0" sz="1450" spc="-10">
                <a:latin typeface="Times New Roman"/>
                <a:cs typeface="Times New Roman"/>
              </a:rPr>
              <a:t>object?</a:t>
            </a:r>
            <a:endParaRPr sz="1450">
              <a:latin typeface="Times New Roman"/>
              <a:cs typeface="Times New Roman"/>
            </a:endParaRPr>
          </a:p>
          <a:p>
            <a:pPr marL="702310" indent="-223520">
              <a:lnSpc>
                <a:spcPct val="100000"/>
              </a:lnSpc>
              <a:spcBef>
                <a:spcPts val="640"/>
              </a:spcBef>
              <a:buFont typeface="Times New Roman"/>
              <a:buAutoNum type="alphaUcPeriod"/>
              <a:tabLst>
                <a:tab pos="702310" algn="l"/>
              </a:tabLst>
            </a:pPr>
            <a:r>
              <a:rPr dirty="0" sz="1450" spc="-10">
                <a:latin typeface="Times New Roman"/>
                <a:cs typeface="Times New Roman"/>
              </a:rPr>
              <a:t>Universal methods</a:t>
            </a:r>
            <a:endParaRPr sz="1450">
              <a:latin typeface="Times New Roman"/>
              <a:cs typeface="Times New Roman"/>
            </a:endParaRPr>
          </a:p>
          <a:p>
            <a:pPr marL="692150" indent="-213360">
              <a:lnSpc>
                <a:spcPct val="100000"/>
              </a:lnSpc>
              <a:spcBef>
                <a:spcPts val="635"/>
              </a:spcBef>
              <a:buFont typeface="Times New Roman"/>
              <a:buAutoNum type="alphaUcPeriod"/>
              <a:tabLst>
                <a:tab pos="692785" algn="l"/>
              </a:tabLst>
            </a:pPr>
            <a:r>
              <a:rPr dirty="0" sz="1450" spc="-10">
                <a:latin typeface="Times New Roman"/>
                <a:cs typeface="Times New Roman"/>
              </a:rPr>
              <a:t>Instance methods</a:t>
            </a:r>
            <a:endParaRPr sz="1450">
              <a:latin typeface="Times New Roman"/>
              <a:cs typeface="Times New Roman"/>
            </a:endParaRPr>
          </a:p>
          <a:p>
            <a:pPr marL="702310" indent="-223520">
              <a:lnSpc>
                <a:spcPct val="100000"/>
              </a:lnSpc>
              <a:spcBef>
                <a:spcPts val="635"/>
              </a:spcBef>
              <a:buFont typeface="Times New Roman"/>
              <a:buAutoNum type="alphaUcPeriod"/>
              <a:tabLst>
                <a:tab pos="702310" algn="l"/>
              </a:tabLst>
            </a:pPr>
            <a:r>
              <a:rPr dirty="0" sz="1450" spc="-10">
                <a:latin typeface="Times New Roman"/>
                <a:cs typeface="Times New Roman"/>
              </a:rPr>
              <a:t>Class methods</a:t>
            </a:r>
            <a:endParaRPr sz="1450">
              <a:latin typeface="Times New Roman"/>
              <a:cs typeface="Times New Roman"/>
            </a:endParaRPr>
          </a:p>
          <a:p>
            <a:pPr marL="441959" marR="304165" indent="-173355">
              <a:lnSpc>
                <a:spcPct val="103499"/>
              </a:lnSpc>
              <a:spcBef>
                <a:spcPts val="575"/>
              </a:spcBef>
              <a:buAutoNum type="arabicPeriod"/>
              <a:tabLst>
                <a:tab pos="451484" algn="l"/>
              </a:tabLst>
            </a:pPr>
            <a:r>
              <a:rPr dirty="0" sz="1450" spc="-10">
                <a:latin typeface="Times New Roman"/>
                <a:cs typeface="Times New Roman"/>
              </a:rPr>
              <a:t>I</a:t>
            </a:r>
            <a:r>
              <a:rPr dirty="0" sz="1450" spc="-10">
                <a:latin typeface="Times New Roman"/>
                <a:cs typeface="Times New Roman"/>
              </a:rPr>
              <a:t>f you have </a:t>
            </a:r>
            <a:r>
              <a:rPr dirty="0" sz="1450" spc="-5">
                <a:latin typeface="Times New Roman"/>
                <a:cs typeface="Times New Roman"/>
              </a:rPr>
              <a:t>a </a:t>
            </a:r>
            <a:r>
              <a:rPr dirty="0" sz="1450" spc="-10">
                <a:latin typeface="Times New Roman"/>
                <a:cs typeface="Times New Roman"/>
              </a:rPr>
              <a:t>program with objects named </a:t>
            </a:r>
            <a:r>
              <a:rPr dirty="0" sz="1450" spc="-10">
                <a:latin typeface="Courier New"/>
                <a:cs typeface="Courier New"/>
              </a:rPr>
              <a:t>obj1</a:t>
            </a:r>
            <a:r>
              <a:rPr dirty="0" sz="1450" spc="-420">
                <a:latin typeface="Courier New"/>
                <a:cs typeface="Courier New"/>
              </a:rPr>
              <a:t> </a:t>
            </a:r>
            <a:r>
              <a:rPr dirty="0" sz="1450" spc="-10">
                <a:latin typeface="Times New Roman"/>
                <a:cs typeface="Times New Roman"/>
              </a:rPr>
              <a:t>and </a:t>
            </a:r>
            <a:r>
              <a:rPr dirty="0" sz="1450" spc="-10">
                <a:latin typeface="Courier New"/>
                <a:cs typeface="Courier New"/>
              </a:rPr>
              <a:t>obj2</a:t>
            </a:r>
            <a:r>
              <a:rPr dirty="0" sz="1450" spc="-10">
                <a:latin typeface="Times New Roman"/>
                <a:cs typeface="Times New Roman"/>
              </a:rPr>
              <a:t>, what happens when  you use the statement </a:t>
            </a:r>
            <a:r>
              <a:rPr dirty="0" sz="1450" spc="-10">
                <a:latin typeface="Courier New"/>
                <a:cs typeface="Courier New"/>
              </a:rPr>
              <a:t>obj2 =</a:t>
            </a:r>
            <a:r>
              <a:rPr dirty="0" sz="1450">
                <a:latin typeface="Courier New"/>
                <a:cs typeface="Courier New"/>
              </a:rPr>
              <a:t> </a:t>
            </a:r>
            <a:r>
              <a:rPr dirty="0" sz="1450" spc="-10">
                <a:latin typeface="Courier New"/>
                <a:cs typeface="Courier New"/>
              </a:rPr>
              <a:t>obj1</a:t>
            </a:r>
            <a:r>
              <a:rPr dirty="0" sz="1450" spc="-10">
                <a:latin typeface="Times New Roman"/>
                <a:cs typeface="Times New Roman"/>
              </a:rPr>
              <a:t>?</a:t>
            </a:r>
            <a:endParaRPr sz="1450">
              <a:latin typeface="Times New Roman"/>
              <a:cs typeface="Times New Roman"/>
            </a:endParaRPr>
          </a:p>
          <a:p>
            <a:pPr lvl="1" marL="702310" indent="-223520">
              <a:lnSpc>
                <a:spcPct val="100000"/>
              </a:lnSpc>
              <a:spcBef>
                <a:spcPts val="785"/>
              </a:spcBef>
              <a:buFont typeface="Times New Roman"/>
              <a:buAutoNum type="alphaUcPeriod"/>
              <a:tabLst>
                <a:tab pos="702310" algn="l"/>
              </a:tabLst>
            </a:pPr>
            <a:r>
              <a:rPr dirty="0" sz="1450" spc="-10">
                <a:latin typeface="Times New Roman"/>
                <a:cs typeface="Times New Roman"/>
              </a:rPr>
              <a:t>The instance variables in </a:t>
            </a:r>
            <a:r>
              <a:rPr dirty="0" sz="1450" spc="-10">
                <a:latin typeface="Courier New"/>
                <a:cs typeface="Courier New"/>
              </a:rPr>
              <a:t>obj2</a:t>
            </a:r>
            <a:r>
              <a:rPr dirty="0" sz="1450" spc="-459">
                <a:latin typeface="Courier New"/>
                <a:cs typeface="Courier New"/>
              </a:rPr>
              <a:t> </a:t>
            </a:r>
            <a:r>
              <a:rPr dirty="0" sz="1450" spc="-10">
                <a:latin typeface="Times New Roman"/>
                <a:cs typeface="Times New Roman"/>
              </a:rPr>
              <a:t>are given the same values as </a:t>
            </a:r>
            <a:r>
              <a:rPr dirty="0" sz="1450" spc="-10">
                <a:latin typeface="Courier New"/>
                <a:cs typeface="Courier New"/>
              </a:rPr>
              <a:t>obj1</a:t>
            </a:r>
            <a:r>
              <a:rPr dirty="0" sz="1450" spc="-10">
                <a:latin typeface="Times New Roman"/>
                <a:cs typeface="Times New Roman"/>
              </a:rPr>
              <a:t>.</a:t>
            </a:r>
            <a:endParaRPr sz="1450">
              <a:latin typeface="Times New Roman"/>
              <a:cs typeface="Times New Roman"/>
            </a:endParaRPr>
          </a:p>
          <a:p>
            <a:pPr lvl="1" marL="692150" indent="-213360">
              <a:lnSpc>
                <a:spcPct val="100000"/>
              </a:lnSpc>
              <a:spcBef>
                <a:spcPts val="780"/>
              </a:spcBef>
              <a:buFont typeface="Times New Roman"/>
              <a:buAutoNum type="alphaUcPeriod"/>
              <a:tabLst>
                <a:tab pos="692785" algn="l"/>
              </a:tabLst>
            </a:pPr>
            <a:r>
              <a:rPr dirty="0" sz="1450" spc="-10">
                <a:latin typeface="Courier New"/>
                <a:cs typeface="Courier New"/>
              </a:rPr>
              <a:t>obj2</a:t>
            </a:r>
            <a:r>
              <a:rPr dirty="0" sz="1450" spc="-520">
                <a:latin typeface="Courier New"/>
                <a:cs typeface="Courier New"/>
              </a:rPr>
              <a:t> </a:t>
            </a:r>
            <a:r>
              <a:rPr dirty="0" sz="1450" spc="-10">
                <a:latin typeface="Times New Roman"/>
                <a:cs typeface="Times New Roman"/>
              </a:rPr>
              <a:t>and</a:t>
            </a:r>
            <a:r>
              <a:rPr dirty="0" sz="1450" spc="-5">
                <a:latin typeface="Times New Roman"/>
                <a:cs typeface="Times New Roman"/>
              </a:rPr>
              <a:t> </a:t>
            </a:r>
            <a:r>
              <a:rPr dirty="0" sz="1450" spc="-10">
                <a:latin typeface="Courier New"/>
                <a:cs typeface="Courier New"/>
              </a:rPr>
              <a:t>obj1</a:t>
            </a:r>
            <a:r>
              <a:rPr dirty="0" sz="1450" spc="-515">
                <a:latin typeface="Courier New"/>
                <a:cs typeface="Courier New"/>
              </a:rPr>
              <a:t> </a:t>
            </a:r>
            <a:r>
              <a:rPr dirty="0" sz="1450" spc="-10">
                <a:latin typeface="Times New Roman"/>
                <a:cs typeface="Times New Roman"/>
              </a:rPr>
              <a:t>are</a:t>
            </a:r>
            <a:r>
              <a:rPr dirty="0" sz="1450" spc="-5">
                <a:latin typeface="Times New Roman"/>
                <a:cs typeface="Times New Roman"/>
              </a:rPr>
              <a:t> </a:t>
            </a:r>
            <a:r>
              <a:rPr dirty="0" sz="1450" spc="-10">
                <a:latin typeface="Times New Roman"/>
                <a:cs typeface="Times New Roman"/>
              </a:rPr>
              <a:t>considered</a:t>
            </a:r>
            <a:r>
              <a:rPr dirty="0" sz="1450" spc="-5">
                <a:latin typeface="Times New Roman"/>
                <a:cs typeface="Times New Roman"/>
              </a:rPr>
              <a:t> </a:t>
            </a:r>
            <a:r>
              <a:rPr dirty="0" sz="1450" spc="-10">
                <a:latin typeface="Times New Roman"/>
                <a:cs typeface="Times New Roman"/>
              </a:rPr>
              <a:t>to</a:t>
            </a:r>
            <a:r>
              <a:rPr dirty="0" sz="1450" spc="-5">
                <a:latin typeface="Times New Roman"/>
                <a:cs typeface="Times New Roman"/>
              </a:rPr>
              <a:t> be </a:t>
            </a:r>
            <a:r>
              <a:rPr dirty="0" sz="1450" spc="-10">
                <a:latin typeface="Times New Roman"/>
                <a:cs typeface="Times New Roman"/>
              </a:rPr>
              <a:t>the</a:t>
            </a:r>
            <a:r>
              <a:rPr dirty="0" sz="1450" spc="-5">
                <a:latin typeface="Times New Roman"/>
                <a:cs typeface="Times New Roman"/>
              </a:rPr>
              <a:t> </a:t>
            </a:r>
            <a:r>
              <a:rPr dirty="0" sz="1450" spc="-10">
                <a:latin typeface="Times New Roman"/>
                <a:cs typeface="Times New Roman"/>
              </a:rPr>
              <a:t>same</a:t>
            </a:r>
            <a:r>
              <a:rPr dirty="0" sz="1450" spc="-5">
                <a:latin typeface="Times New Roman"/>
                <a:cs typeface="Times New Roman"/>
              </a:rPr>
              <a:t> </a:t>
            </a:r>
            <a:r>
              <a:rPr dirty="0" sz="1450" spc="-10">
                <a:latin typeface="Times New Roman"/>
                <a:cs typeface="Times New Roman"/>
              </a:rPr>
              <a:t>object.</a:t>
            </a:r>
            <a:endParaRPr sz="1450">
              <a:latin typeface="Times New Roman"/>
              <a:cs typeface="Times New Roman"/>
            </a:endParaRPr>
          </a:p>
          <a:p>
            <a:pPr lvl="1" marL="702310" indent="-223520">
              <a:lnSpc>
                <a:spcPct val="100000"/>
              </a:lnSpc>
              <a:spcBef>
                <a:spcPts val="780"/>
              </a:spcBef>
              <a:buFont typeface="Times New Roman"/>
              <a:buAutoNum type="alphaUcPeriod"/>
              <a:tabLst>
                <a:tab pos="702310" algn="l"/>
              </a:tabLst>
            </a:pPr>
            <a:r>
              <a:rPr dirty="0" sz="1450" spc="-10">
                <a:latin typeface="Times New Roman"/>
                <a:cs typeface="Times New Roman"/>
              </a:rPr>
              <a:t>Neither A </a:t>
            </a:r>
            <a:r>
              <a:rPr dirty="0" sz="1450" spc="-5">
                <a:latin typeface="Times New Roman"/>
                <a:cs typeface="Times New Roman"/>
              </a:rPr>
              <a:t>nor</a:t>
            </a:r>
            <a:r>
              <a:rPr dirty="0" sz="1450" spc="-80">
                <a:latin typeface="Times New Roman"/>
                <a:cs typeface="Times New Roman"/>
              </a:rPr>
              <a:t> </a:t>
            </a:r>
            <a:r>
              <a:rPr dirty="0" sz="1450" spc="-10">
                <a:latin typeface="Times New Roman"/>
                <a:cs typeface="Times New Roman"/>
              </a:rPr>
              <a:t>B.</a:t>
            </a:r>
            <a:endParaRPr sz="145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2018-11-14T18:27:50Z</dcterms:created>
  <dcterms:modified xsi:type="dcterms:W3CDTF">2018-11-14T18:27:50Z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2018-11-14T00:00:00Z</vt:filetime>
  </property>
</Properties>
</file>